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73" r:id="rId15"/>
    <p:sldId id="269" r:id="rId16"/>
    <p:sldId id="270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5A6B-2765-457D-BCF1-F7A8E2CB3552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5B7A-6C43-47ED-8ED9-CFB317F7C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picture.ru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are.yandex.ru/go.xml?service=yazakladki&amp;url=http://about-italy.ru/&amp;title=%D0%98%D1%82%D0%B0%D0%BB%D0%B8%D1%8F.%20%D0%9E%D0%B1%D1%89%D0%B8%D0%B5%20%D1%81%D0%B2%D0%B5%D0%B4%D0%B5%D0%BD%D0%B8%D1%8F.%20%E2%80%93%20%D0%97%D0%B0%D0%BC%D0%B5%D1%82%D0%BA%D0%B8%20%D0%BE%D0%B1%20%D0%98%D1%82%D0%B0%D0%BB%D0%B8%D0%B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binet17\Desktop\итали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364" y="3501008"/>
            <a:ext cx="5038637" cy="3356992"/>
          </a:xfrm>
          <a:prstGeom prst="rect">
            <a:avLst/>
          </a:prstGeom>
          <a:noFill/>
        </p:spPr>
      </p:pic>
      <p:pic>
        <p:nvPicPr>
          <p:cNvPr id="1027" name="Picture 3" descr="C:\Users\cabinet17\Desktop\италия\photo4c6151cad97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36313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836712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Италия</a:t>
            </a:r>
            <a:endParaRPr lang="ru-RU" sz="8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626346"/>
            <a:ext cx="3384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Проект выполнили:</a:t>
            </a:r>
          </a:p>
          <a:p>
            <a:r>
              <a:rPr lang="ru-RU" sz="2000" b="1" i="1" dirty="0" err="1" smtClean="0"/>
              <a:t>Тарабрина</a:t>
            </a:r>
            <a:r>
              <a:rPr lang="ru-RU" sz="2000" b="1" i="1" dirty="0" smtClean="0"/>
              <a:t> Елизавета(руководитель группы)</a:t>
            </a:r>
          </a:p>
          <a:p>
            <a:r>
              <a:rPr lang="ru-RU" sz="2000" b="1" i="1" dirty="0" smtClean="0"/>
              <a:t>Виноградов Илья</a:t>
            </a:r>
          </a:p>
          <a:p>
            <a:r>
              <a:rPr lang="ru-RU" sz="2000" b="1" i="1" dirty="0" smtClean="0"/>
              <a:t>Морозова Вика</a:t>
            </a:r>
          </a:p>
          <a:p>
            <a:r>
              <a:rPr lang="ru-RU" sz="2000" b="1" i="1" dirty="0" smtClean="0"/>
              <a:t>Мочалин  Александр</a:t>
            </a:r>
          </a:p>
          <a:p>
            <a:r>
              <a:rPr lang="ru-RU" sz="2000" b="1" i="1" dirty="0" smtClean="0"/>
              <a:t>Неман Георгий</a:t>
            </a:r>
          </a:p>
          <a:p>
            <a:r>
              <a:rPr lang="ru-RU" sz="2000" b="1" i="1" dirty="0" smtClean="0"/>
              <a:t>Владимирова  Анастасия</a:t>
            </a:r>
          </a:p>
          <a:p>
            <a:r>
              <a:rPr lang="ru-RU" sz="2000" b="1" i="1" dirty="0" smtClean="0"/>
              <a:t>Анохин Николай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53732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Галерея Уффици </a:t>
            </a:r>
          </a:p>
        </p:txBody>
      </p:sp>
      <p:pic>
        <p:nvPicPr>
          <p:cNvPr id="4099" name="Picture 3" descr="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536" y="2492896"/>
            <a:ext cx="4176464" cy="278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797152"/>
            <a:ext cx="3788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Дворец </a:t>
            </a:r>
            <a:r>
              <a:rPr lang="ru-RU" sz="2400" dirty="0" smtClean="0"/>
              <a:t>Доджей </a:t>
            </a:r>
            <a:r>
              <a:rPr lang="ru-RU" sz="2400" dirty="0"/>
              <a:t>в Венеции </a:t>
            </a:r>
          </a:p>
        </p:txBody>
      </p:sp>
      <p:pic>
        <p:nvPicPr>
          <p:cNvPr id="4100" name="Picture 4" descr="1309895210_4317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076056" cy="375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Виды Италии: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mfiteatr_ver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5654"/>
            <a:ext cx="9144000" cy="57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3848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Амфитеатр Вероны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Традиции Италии:</a:t>
            </a:r>
            <a:endParaRPr lang="ru-RU" sz="3600" b="1" i="1" dirty="0"/>
          </a:p>
        </p:txBody>
      </p:sp>
      <p:pic>
        <p:nvPicPr>
          <p:cNvPr id="24578" name="Picture 2" descr="Традиции Итал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1979712" cy="260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980728"/>
            <a:ext cx="7020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Всем известно, что итальянцы очень живой и темпераментный народ, особенно ярко эти черты характера проявляются во время праздников. Некоторые из праздников сопровождаются шествиями по главным улицам, спортивными состязаниями или карнавалами. В начале декабря начинается подготовка к </a:t>
            </a:r>
            <a:r>
              <a:rPr lang="ru-RU" b="1" dirty="0" smtClean="0"/>
              <a:t>Рождеству</a:t>
            </a:r>
            <a:r>
              <a:rPr lang="ru-RU" dirty="0" smtClean="0"/>
              <a:t>, одному из самых важных праздников для католиков. В Италии подарки детям по преданиям приносит старая волшебница </a:t>
            </a:r>
            <a:r>
              <a:rPr lang="ru-RU" dirty="0" err="1" smtClean="0"/>
              <a:t>Бефана</a:t>
            </a:r>
            <a:r>
              <a:rPr lang="ru-RU" dirty="0" smtClean="0"/>
              <a:t>, но в последнее время дети ждут </a:t>
            </a:r>
            <a:r>
              <a:rPr lang="ru-RU" dirty="0" err="1" smtClean="0"/>
              <a:t>Баббо</a:t>
            </a:r>
            <a:r>
              <a:rPr lang="ru-RU" dirty="0" smtClean="0"/>
              <a:t> Натале (Деда Мороза). Этот персонаж был заимствован у англичан и немцев около полувека назад.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8498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Но самым главным, ярким, сказочным праздником является </a:t>
            </a:r>
            <a:r>
              <a:rPr lang="ru-RU" b="1" dirty="0" smtClean="0"/>
              <a:t>венецианский карнавал</a:t>
            </a:r>
            <a:r>
              <a:rPr lang="ru-RU" dirty="0" smtClean="0"/>
              <a:t>, который ежегодно отмечается в феврале и длиться десять дней. Его традиция восходит к языческому празднику Римских Сатурналий, во время которого стирались различия между господами и рабами. С приходом христианства о празднике забыли, но с началом Ренессанса (через сто лет) традиция вновь возродилась. В это время появились знаменитые венецианские маски.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30120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Среди огромного многообразия масок можно встретить маски героев сказок.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abinet17\Desktop\итали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659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Традиции Италии:</a:t>
            </a:r>
            <a:endParaRPr lang="ru-RU" sz="3600" b="1" i="1" dirty="0"/>
          </a:p>
        </p:txBody>
      </p:sp>
      <p:pic>
        <p:nvPicPr>
          <p:cNvPr id="3" name="Содержимое 4" descr="spotrfutb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7167" y="0"/>
            <a:ext cx="4226833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24744"/>
            <a:ext cx="4932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Самым популярным видом спорта в Италии, безусловно, является футбол. Высшая лига итальянского чемпионата по футболу неофициально считается самой престижной. И это не удивительно! Лучшие футболисты всех стран мира считают за честь быть приглашенными в ведущий итальянский клуб. Сборная Италии по футболу — трехкратный чемпион мира. Итальянские тренеры работают во многих странах мира как с клубными командами, так и с национальными сборными.</a:t>
            </a:r>
          </a:p>
          <a:p>
            <a:endParaRPr lang="ru-RU" dirty="0"/>
          </a:p>
        </p:txBody>
      </p:sp>
      <p:pic>
        <p:nvPicPr>
          <p:cNvPr id="8" name="Рисунок 7" descr="italf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57070"/>
            <a:ext cx="2016224" cy="2600930"/>
          </a:xfrm>
          <a:prstGeom prst="rect">
            <a:avLst/>
          </a:prstGeom>
        </p:spPr>
      </p:pic>
      <p:pic>
        <p:nvPicPr>
          <p:cNvPr id="9" name="Рисунок 8" descr="884014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03043"/>
            <a:ext cx="4067944" cy="285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Знаменитые люди Италии:</a:t>
            </a:r>
            <a:endParaRPr lang="ru-RU" sz="3200" b="1" i="1" dirty="0"/>
          </a:p>
        </p:txBody>
      </p:sp>
      <p:pic>
        <p:nvPicPr>
          <p:cNvPr id="4" name="Содержимое 4" descr="Leonardo-da-V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2592288" cy="2654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412776"/>
            <a:ext cx="6084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Леонардо </a:t>
            </a:r>
            <a:r>
              <a:rPr lang="ru-RU" b="1" dirty="0" err="1" smtClean="0"/>
              <a:t>ди</a:t>
            </a:r>
            <a:r>
              <a:rPr lang="ru-RU" b="1" dirty="0" smtClean="0"/>
              <a:t> сер Пьеро да Винчи (</a:t>
            </a:r>
            <a:r>
              <a:rPr lang="ru-RU" b="1" dirty="0" err="1" smtClean="0"/>
              <a:t>Leonardo</a:t>
            </a:r>
            <a:r>
              <a:rPr lang="ru-RU" b="1" dirty="0" smtClean="0"/>
              <a:t> </a:t>
            </a:r>
            <a:r>
              <a:rPr lang="ru-RU" b="1" dirty="0" err="1" smtClean="0"/>
              <a:t>di</a:t>
            </a:r>
            <a:r>
              <a:rPr lang="ru-RU" b="1" dirty="0" smtClean="0"/>
              <a:t> </a:t>
            </a:r>
            <a:r>
              <a:rPr lang="ru-RU" b="1" dirty="0" err="1" smtClean="0"/>
              <a:t>ser</a:t>
            </a:r>
            <a:r>
              <a:rPr lang="ru-RU" b="1" dirty="0" smtClean="0"/>
              <a:t> </a:t>
            </a:r>
            <a:r>
              <a:rPr lang="ru-RU" b="1" dirty="0" err="1" smtClean="0"/>
              <a:t>Piero</a:t>
            </a:r>
            <a:r>
              <a:rPr lang="ru-RU" b="1" dirty="0" smtClean="0"/>
              <a:t> </a:t>
            </a:r>
            <a:r>
              <a:rPr lang="ru-RU" b="1" dirty="0" err="1" smtClean="0"/>
              <a:t>da</a:t>
            </a:r>
            <a:r>
              <a:rPr lang="ru-RU" b="1" dirty="0" smtClean="0"/>
              <a:t> </a:t>
            </a:r>
            <a:r>
              <a:rPr lang="ru-RU" b="1" dirty="0" err="1" smtClean="0"/>
              <a:t>Vinci</a:t>
            </a:r>
            <a:r>
              <a:rPr lang="ru-RU" b="1" dirty="0" smtClean="0"/>
              <a:t>)</a:t>
            </a:r>
            <a:r>
              <a:rPr lang="ru-RU" dirty="0" smtClean="0"/>
              <a:t>.Великий итальянский живописец, архитектор, скульптор и инженер Леонардо да Винчи родился в 1452 году, умер в 1519. Его принято считать основоположником художественной культуры и архитектуры эпохи Высокого Возрождения. Леонардо известен как художник (возможно ещё и скульптором). Сам Да Винчи считал себя инженером или учёным.</a:t>
            </a:r>
          </a:p>
          <a:p>
            <a:endParaRPr lang="ru-RU" dirty="0"/>
          </a:p>
        </p:txBody>
      </p:sp>
      <p:pic>
        <p:nvPicPr>
          <p:cNvPr id="6" name="Содержимое 4" descr="Galileo-Galil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2448272" cy="2708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4005064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Галилео Галилей (</a:t>
            </a:r>
            <a:r>
              <a:rPr lang="ru-RU" b="1" dirty="0" err="1" smtClean="0"/>
              <a:t>Galileo</a:t>
            </a:r>
            <a:r>
              <a:rPr lang="ru-RU" b="1" dirty="0" smtClean="0"/>
              <a:t> </a:t>
            </a:r>
            <a:r>
              <a:rPr lang="ru-RU" b="1" dirty="0" err="1" smtClean="0"/>
              <a:t>Galilei</a:t>
            </a:r>
            <a:r>
              <a:rPr lang="ru-RU" b="1" dirty="0" smtClean="0"/>
              <a:t>) - </a:t>
            </a:r>
            <a:r>
              <a:rPr lang="ru-RU" dirty="0" smtClean="0"/>
              <a:t>знаменитый астроном, математик, физик и философ. </a:t>
            </a:r>
          </a:p>
          <a:p>
            <a:r>
              <a:rPr lang="ru-RU" dirty="0" smtClean="0"/>
              <a:t>Достижения:</a:t>
            </a:r>
          </a:p>
          <a:p>
            <a:r>
              <a:rPr lang="ru-RU" dirty="0" smtClean="0"/>
              <a:t>1592 - термометр</a:t>
            </a:r>
          </a:p>
          <a:p>
            <a:r>
              <a:rPr lang="ru-RU" dirty="0" smtClean="0"/>
              <a:t>1606 пропорциональный циркуль</a:t>
            </a:r>
          </a:p>
          <a:p>
            <a:r>
              <a:rPr lang="ru-RU" dirty="0" smtClean="0"/>
              <a:t>1609 - считается, что Галилей  изобрел телескоп.</a:t>
            </a:r>
          </a:p>
          <a:p>
            <a:r>
              <a:rPr lang="ru-RU" dirty="0" smtClean="0"/>
              <a:t>1612 - микроскоп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Знаменитые люди Италии:</a:t>
            </a:r>
            <a:endParaRPr lang="ru-RU" sz="3200" b="1" i="1" dirty="0"/>
          </a:p>
        </p:txBody>
      </p:sp>
      <p:pic>
        <p:nvPicPr>
          <p:cNvPr id="5" name="Содержимое 4" descr="Antonio-Lucio-Vival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3011244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7376" y="3429000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Антонио </a:t>
            </a:r>
            <a:r>
              <a:rPr lang="ru-RU" b="1" dirty="0" err="1" smtClean="0"/>
              <a:t>Вивальди</a:t>
            </a:r>
            <a:r>
              <a:rPr lang="ru-RU" b="1" dirty="0" smtClean="0"/>
              <a:t> (</a:t>
            </a:r>
            <a:r>
              <a:rPr lang="ru-RU" b="1" dirty="0" err="1" smtClean="0"/>
              <a:t>Antonio</a:t>
            </a:r>
            <a:r>
              <a:rPr lang="ru-RU" b="1" dirty="0" smtClean="0"/>
              <a:t> </a:t>
            </a:r>
            <a:r>
              <a:rPr lang="ru-RU" b="1" dirty="0" err="1" smtClean="0"/>
              <a:t>Lucio</a:t>
            </a:r>
            <a:r>
              <a:rPr lang="ru-RU" b="1" dirty="0" smtClean="0"/>
              <a:t> </a:t>
            </a:r>
            <a:r>
              <a:rPr lang="ru-RU" b="1" dirty="0" err="1" smtClean="0"/>
              <a:t>Vivaldi</a:t>
            </a:r>
            <a:r>
              <a:rPr lang="ru-RU" dirty="0" smtClean="0"/>
              <a:t>) - один из самых виртуозных скрипачей своего времени и один из крупнейших композиторов. Педагог и дирижёр.</a:t>
            </a:r>
          </a:p>
          <a:p>
            <a:r>
              <a:rPr lang="ru-RU" dirty="0" smtClean="0"/>
              <a:t>Годы жизни</a:t>
            </a:r>
          </a:p>
          <a:p>
            <a:r>
              <a:rPr lang="ru-RU" dirty="0" smtClean="0"/>
              <a:t>4 марта 1678, Венеция — 28 июля 1741, Вена</a:t>
            </a:r>
          </a:p>
          <a:p>
            <a:r>
              <a:rPr lang="ru-RU" dirty="0" smtClean="0"/>
              <a:t>Учился игре на скрипке у своего отца Джованни </a:t>
            </a:r>
            <a:r>
              <a:rPr lang="ru-RU" dirty="0" err="1" smtClean="0"/>
              <a:t>Баттисты</a:t>
            </a:r>
            <a:r>
              <a:rPr lang="ru-RU" dirty="0" smtClean="0"/>
              <a:t> </a:t>
            </a:r>
            <a:r>
              <a:rPr lang="ru-RU" dirty="0" err="1" smtClean="0"/>
              <a:t>Вивальди</a:t>
            </a:r>
            <a:r>
              <a:rPr lang="ru-RU" dirty="0" smtClean="0"/>
              <a:t>, скрипача собора св. Марка</a:t>
            </a:r>
          </a:p>
          <a:p>
            <a:r>
              <a:rPr lang="ru-RU" dirty="0" err="1" smtClean="0"/>
              <a:t>Вивальди</a:t>
            </a:r>
            <a:r>
              <a:rPr lang="ru-RU" dirty="0" smtClean="0"/>
              <a:t> автор более 500 концертов, 40 опер, более 100 сонат.</a:t>
            </a:r>
          </a:p>
          <a:p>
            <a:r>
              <a:rPr lang="ru-RU" dirty="0" smtClean="0"/>
              <a:t>В честь </a:t>
            </a:r>
            <a:r>
              <a:rPr lang="ru-RU" dirty="0" err="1" smtClean="0"/>
              <a:t>Вивальди</a:t>
            </a:r>
            <a:r>
              <a:rPr lang="ru-RU" dirty="0" smtClean="0"/>
              <a:t> назван кратер на Меркурии.</a:t>
            </a:r>
          </a:p>
          <a:p>
            <a:endParaRPr lang="ru-RU" dirty="0"/>
          </a:p>
        </p:txBody>
      </p:sp>
      <p:pic>
        <p:nvPicPr>
          <p:cNvPr id="7" name="Picture 2" descr="p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908720"/>
            <a:ext cx="186954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836712"/>
            <a:ext cx="6876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он 6 января 1938 года на севере Милана в рабочих кварталах. </a:t>
            </a:r>
            <a:r>
              <a:rPr lang="ru-RU" dirty="0" err="1" smtClean="0"/>
              <a:t>Адриано</a:t>
            </a:r>
            <a:r>
              <a:rPr lang="ru-RU" dirty="0" smtClean="0"/>
              <a:t> увлекался музыкой менее других, - гораздо более интересной казалось ему, подростку, профессия часовщика, которой он овладел, работая в мастерской своего дяди. успех, выпавший на его долю в спектакле-водевиле, где </a:t>
            </a:r>
            <a:r>
              <a:rPr lang="ru-RU" dirty="0" err="1" smtClean="0"/>
              <a:t>Адриано</a:t>
            </a:r>
            <a:r>
              <a:rPr lang="ru-RU" dirty="0" smtClean="0"/>
              <a:t> покорил зрителей уморительным пародированием молодого в те годы певца Луи Прима. Его начали приглашать на самодеятельные конкурсы, и в 1950 году он исполнил два своих первых «шлягера».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2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01398"/>
            <a:ext cx="5149317" cy="6356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Наши сочинения: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676" y="0"/>
            <a:ext cx="56646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0363" y="0"/>
            <a:ext cx="56632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19464" y="0"/>
            <a:ext cx="48245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Официальное название</a:t>
            </a:r>
            <a:r>
              <a:rPr lang="ru-RU" dirty="0"/>
              <a:t> - Итальянская Республика. </a:t>
            </a:r>
          </a:p>
          <a:p>
            <a:r>
              <a:rPr lang="ru-RU" b="1" dirty="0"/>
              <a:t>Столица</a:t>
            </a:r>
            <a:r>
              <a:rPr lang="ru-RU" dirty="0"/>
              <a:t> Италии - Рим (население — 2, 7 млн. чел. ).</a:t>
            </a:r>
          </a:p>
          <a:p>
            <a:r>
              <a:rPr lang="ru-RU" b="1" dirty="0"/>
              <a:t>Крупнейшие города:</a:t>
            </a:r>
            <a:r>
              <a:rPr lang="ru-RU" dirty="0"/>
              <a:t> Милан, Неаполь, Турин, Генуя.</a:t>
            </a:r>
          </a:p>
          <a:p>
            <a:r>
              <a:rPr lang="ru-RU" b="1" dirty="0"/>
              <a:t>Географическое расположение: </a:t>
            </a:r>
            <a:r>
              <a:rPr lang="ru-RU" dirty="0"/>
              <a:t>Италия расположена в бассейне Средиземного моря и включает в себя </a:t>
            </a:r>
            <a:r>
              <a:rPr lang="ru-RU" dirty="0" err="1"/>
              <a:t>Аппенинский</a:t>
            </a:r>
            <a:r>
              <a:rPr lang="ru-RU" dirty="0"/>
              <a:t> полуостров, </a:t>
            </a:r>
            <a:r>
              <a:rPr lang="ru-RU" dirty="0" err="1"/>
              <a:t>Паданскую</a:t>
            </a:r>
            <a:r>
              <a:rPr lang="ru-RU" dirty="0"/>
              <a:t> равнину, южные склоны Альп, острова Сицилия, Сардиния и ряд мелких островов.</a:t>
            </a:r>
          </a:p>
          <a:p>
            <a:r>
              <a:rPr lang="ru-RU" b="1" dirty="0"/>
              <a:t>Реки:</a:t>
            </a:r>
            <a:r>
              <a:rPr lang="ru-RU" dirty="0"/>
              <a:t> самая большая река — По (682 км). Большинство остальных рек являются несудоходными, причем некоторые из них практически полностью пересыхают в летние месяцы.</a:t>
            </a:r>
          </a:p>
          <a:p>
            <a:r>
              <a:rPr lang="ru-RU" sz="2000" dirty="0">
                <a:hlinkClick r:id="rId3" tooltip="Яндекс.Закладки"/>
              </a:rPr>
              <a:t/>
            </a:r>
            <a:br>
              <a:rPr lang="ru-RU" sz="2000" dirty="0">
                <a:hlinkClick r:id="rId3" tooltip="Яндекс.Закладки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11231"/>
            <a:ext cx="5364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Государственный язык:</a:t>
            </a:r>
            <a:r>
              <a:rPr lang="ru-RU" dirty="0" smtClean="0"/>
              <a:t> итальянский.</a:t>
            </a:r>
          </a:p>
          <a:p>
            <a:r>
              <a:rPr lang="ru-RU" b="1" dirty="0" smtClean="0"/>
              <a:t>Время:</a:t>
            </a:r>
            <a:r>
              <a:rPr lang="ru-RU" dirty="0" smtClean="0"/>
              <a:t> отстаёт от московского на 2 часа.</a:t>
            </a:r>
          </a:p>
          <a:p>
            <a:r>
              <a:rPr lang="ru-RU" b="1" dirty="0" smtClean="0"/>
              <a:t>Религия:</a:t>
            </a:r>
            <a:r>
              <a:rPr lang="ru-RU" dirty="0" smtClean="0"/>
              <a:t> Преобладающая религия в Италии — католицизм. Так же имеются мусульмане-7%, протестанты -5%, иудеи – 4%.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Деньги:</a:t>
            </a:r>
            <a:r>
              <a:rPr lang="ru-RU" dirty="0" smtClean="0"/>
              <a:t> евро. До введения евро — итальянская лира.</a:t>
            </a:r>
            <a:endParaRPr lang="ru-RU" dirty="0"/>
          </a:p>
        </p:txBody>
      </p:sp>
      <p:pic>
        <p:nvPicPr>
          <p:cNvPr id="2050" name="Picture 2" descr="C:\Users\cabinet17\Desktop\италия\9826441f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052" y="4509120"/>
            <a:ext cx="3352948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915" y="0"/>
            <a:ext cx="53761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187" y="0"/>
            <a:ext cx="5715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196" y="0"/>
            <a:ext cx="57476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d_and_breakfast_cipressi_urbino_bandiera_ita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6180" y="1"/>
            <a:ext cx="3337820" cy="2276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508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Флаг</a:t>
            </a:r>
          </a:p>
          <a:p>
            <a:r>
              <a:rPr lang="ru-RU" dirty="0" smtClean="0"/>
              <a:t>По официальной версии, цвета национального флага трактуются следующим образом: зеленый цвет означает веру, белый – надежду, красный – любовь. Цвета флага были утверждены Наполеоном, но первоначально полосы располагались горизонтально. Вертикальными они стали лишь с 1798 года, когда флаг был принят как государственный символ.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49238"/>
            <a:ext cx="72362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Герб</a:t>
            </a:r>
          </a:p>
          <a:p>
            <a:r>
              <a:rPr lang="ru-RU" dirty="0" smtClean="0"/>
              <a:t>Основной элемент герба Италии - пятиконечная звезда - древний символ Италии, означающий защиту нации  использовалась на гербе королевства Италия с 1890 года.</a:t>
            </a:r>
          </a:p>
          <a:p>
            <a:r>
              <a:rPr lang="ru-RU" dirty="0" smtClean="0"/>
              <a:t>Зубчатое колесо означает первую статью конституции Итальянской Республики, где сказано: </a:t>
            </a:r>
            <a:r>
              <a:rPr lang="ru-RU" i="1" dirty="0" smtClean="0"/>
              <a:t>"Италия - демократическая республика, основанная трудом."</a:t>
            </a:r>
            <a:endParaRPr lang="ru-RU" dirty="0" smtClean="0"/>
          </a:p>
          <a:p>
            <a:r>
              <a:rPr lang="ru-RU" dirty="0" smtClean="0"/>
              <a:t>Оливковая ветвь означает мир, внутренний и внешний. Как написано в ст. 11 конституции Италии: </a:t>
            </a:r>
            <a:r>
              <a:rPr lang="ru-RU" i="1" dirty="0" smtClean="0"/>
              <a:t>"Италия отвергает войну как инструмент агрессии."</a:t>
            </a:r>
            <a:endParaRPr lang="ru-RU" dirty="0" smtClean="0"/>
          </a:p>
          <a:p>
            <a:r>
              <a:rPr lang="ru-RU" dirty="0" smtClean="0"/>
              <a:t>Дубовая ветвь означает силу и достоинство итальянских людей. Вместе оливковая и дубовая ветвь характеризуют пейзажи Италии.</a:t>
            </a:r>
          </a:p>
          <a:p>
            <a:endParaRPr lang="ru-RU" dirty="0"/>
          </a:p>
        </p:txBody>
      </p:sp>
      <p:pic>
        <p:nvPicPr>
          <p:cNvPr id="6" name="Рисунок 5" descr="information_items_1226841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780928"/>
            <a:ext cx="2063792" cy="2320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Достопримечательности Италии: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r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4939080" cy="3414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36712"/>
            <a:ext cx="46440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Рим</a:t>
            </a:r>
            <a:r>
              <a:rPr lang="ru-RU" sz="4400" dirty="0"/>
              <a:t> </a:t>
            </a:r>
            <a:r>
              <a:rPr lang="ru-RU" sz="2000" dirty="0"/>
              <a:t>– столица Италии и области </a:t>
            </a:r>
            <a:r>
              <a:rPr lang="ru-RU" sz="2000" dirty="0" err="1"/>
              <a:t>Лацио</a:t>
            </a:r>
            <a:r>
              <a:rPr lang="ru-RU" sz="2000" dirty="0"/>
              <a:t>, крупнейший в стране и один из самых посещаемых городов в мире. Легендарный "вечный город" расположен на семи холмах, по обеим сторонам реки Тибр, недалеко от Средиземного моря.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3718679"/>
            <a:ext cx="4211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итальянской столицы – не единственное её очарование. Рим также является и городом звуков, начинающихся рано утром со звона церковных колоколов, призывающих верующих на мессу, и сливающихся в многообразие городской симфонии на протяжении дня. Улицы наполняются машинами, такси и мотороллерами, чьи гудки постоянно раздаются то там, то тут.</a:t>
            </a:r>
            <a:endParaRPr lang="ru-RU" dirty="0"/>
          </a:p>
        </p:txBody>
      </p:sp>
      <p:pic>
        <p:nvPicPr>
          <p:cNvPr id="6" name="Рисунок 5" descr="C:\Documents and Settings\Администратор\Рабочий стол\96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41399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5486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 Великих города.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e5fab4f52869_neapolpomp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565361" cy="3140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36724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Неаполь</a:t>
            </a:r>
          </a:p>
          <a:p>
            <a:r>
              <a:rPr lang="ru-RU" dirty="0" smtClean="0"/>
              <a:t>На </a:t>
            </a:r>
            <a:r>
              <a:rPr lang="ru-RU" dirty="0"/>
              <a:t>северном берегу Неаполитанского залива, у подножия вулкана Везувий в живописном месте уютно расположился самый главный город юга Италии и третий по величине город страны –</a:t>
            </a:r>
            <a:r>
              <a:rPr lang="ru-RU" b="1" dirty="0"/>
              <a:t>Неаполь</a:t>
            </a:r>
            <a:r>
              <a:rPr lang="ru-RU" dirty="0"/>
              <a:t>. Это значительный морской порт с судостроительными заводами и центр развивающейся сталелитейной, нефтяной и фарфоровой промышленностей.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284984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 </a:t>
            </a:r>
            <a:r>
              <a:rPr lang="ru-RU" b="1" dirty="0" smtClean="0"/>
              <a:t>город Неаполь</a:t>
            </a:r>
            <a:r>
              <a:rPr lang="ru-RU" dirty="0" smtClean="0"/>
              <a:t> тоже богат историческими памятниками и достопримечательностями, среди них: Археологический музей, Национальный музей и галерея </a:t>
            </a:r>
            <a:r>
              <a:rPr lang="ru-RU" dirty="0" err="1" smtClean="0"/>
              <a:t>Камподимонте</a:t>
            </a:r>
            <a:r>
              <a:rPr lang="ru-RU" dirty="0" smtClean="0"/>
              <a:t>, Монастырь Сан Мартино и Музей Сан Мартино, Новый Замок (</a:t>
            </a:r>
            <a:r>
              <a:rPr lang="ru-RU" dirty="0" err="1" smtClean="0"/>
              <a:t>Кастель</a:t>
            </a:r>
            <a:r>
              <a:rPr lang="ru-RU" dirty="0" smtClean="0"/>
              <a:t> </a:t>
            </a:r>
            <a:r>
              <a:rPr lang="ru-RU" dirty="0" err="1" smtClean="0"/>
              <a:t>Нуово</a:t>
            </a:r>
            <a:r>
              <a:rPr lang="ru-RU" dirty="0" smtClean="0"/>
              <a:t>), Королевский Дворец, капелла Св. </a:t>
            </a:r>
            <a:r>
              <a:rPr lang="ru-RU" dirty="0" err="1" smtClean="0"/>
              <a:t>Януария</a:t>
            </a:r>
            <a:r>
              <a:rPr lang="ru-RU" dirty="0" smtClean="0"/>
              <a:t> (Сан </a:t>
            </a:r>
            <a:r>
              <a:rPr lang="ru-RU" dirty="0" err="1" smtClean="0"/>
              <a:t>Дженнаро</a:t>
            </a:r>
            <a:r>
              <a:rPr lang="ru-RU" dirty="0" smtClean="0"/>
              <a:t>) и многое другое.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napol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573" y="3861049"/>
            <a:ext cx="4495427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binet17\Desktop\италия\z_a4c46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3590834"/>
            <a:ext cx="4211960" cy="3267166"/>
          </a:xfrm>
          <a:prstGeom prst="rect">
            <a:avLst/>
          </a:prstGeom>
          <a:noFill/>
        </p:spPr>
      </p:pic>
      <p:pic>
        <p:nvPicPr>
          <p:cNvPr id="4" name="Рисунок 3" descr="0_71544_38e3060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283968" cy="321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0"/>
            <a:ext cx="46805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Венеция</a:t>
            </a:r>
            <a:r>
              <a:rPr lang="ru-RU" dirty="0"/>
              <a:t> –Город построен на 117 маленьких островках, между которыми проложено 150 каналов, соединённых изумительными мостами; через один только главный канал перекинуто три моста. </a:t>
            </a:r>
            <a:br>
              <a:rPr lang="ru-RU" dirty="0"/>
            </a:br>
            <a:r>
              <a:rPr lang="ru-RU" dirty="0" smtClean="0"/>
              <a:t>Исторический </a:t>
            </a:r>
            <a:r>
              <a:rPr lang="ru-RU" dirty="0"/>
              <a:t>центр города разделён на шесть кварталов: Сан Марко, </a:t>
            </a:r>
            <a:r>
              <a:rPr lang="ru-RU" dirty="0" err="1"/>
              <a:t>Дорсодуро</a:t>
            </a:r>
            <a:r>
              <a:rPr lang="ru-RU" dirty="0"/>
              <a:t>, Сан Поло, Санта </a:t>
            </a:r>
            <a:r>
              <a:rPr lang="ru-RU" dirty="0" err="1"/>
              <a:t>Кроце</a:t>
            </a:r>
            <a:r>
              <a:rPr lang="ru-RU" dirty="0"/>
              <a:t>, </a:t>
            </a:r>
            <a:r>
              <a:rPr lang="ru-RU" dirty="0" err="1"/>
              <a:t>Каннареджио</a:t>
            </a:r>
            <a:r>
              <a:rPr lang="ru-RU" dirty="0"/>
              <a:t> и </a:t>
            </a:r>
            <a:r>
              <a:rPr lang="ru-RU" dirty="0" err="1"/>
              <a:t>Кастелло</a:t>
            </a:r>
            <a:r>
              <a:rPr lang="ru-RU" dirty="0"/>
              <a:t>. Главной артерией города является Гранд Канал, проходящий через каждый район и вьющийся на протяжении всей </a:t>
            </a:r>
            <a:r>
              <a:rPr lang="ru-RU" b="1" dirty="0"/>
              <a:t>Венеции</a:t>
            </a:r>
            <a:r>
              <a:rPr lang="ru-RU" dirty="0"/>
              <a:t>, от железнодорожной станции до Сан Марко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12976"/>
            <a:ext cx="4932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Венеции нужно ходить пешком, а там, где не пройти, можно проехать по воде: существует большое количество речных трамвайчиков, водных такси и знаменитых гондол. Иногда, в период с осени по весну особо высокие приливы затопляют на несколько часов нижние районы города, включая площадь Сан Марко. </a:t>
            </a:r>
            <a:br>
              <a:rPr lang="ru-RU" dirty="0" smtClean="0"/>
            </a:br>
            <a:r>
              <a:rPr lang="ru-RU" b="1" dirty="0" smtClean="0"/>
              <a:t>Венеция</a:t>
            </a:r>
            <a:r>
              <a:rPr lang="ru-RU" dirty="0" smtClean="0"/>
              <a:t> простирается и за пределами своих шести районов, на острова </a:t>
            </a:r>
            <a:r>
              <a:rPr lang="ru-RU" dirty="0" err="1" smtClean="0"/>
              <a:t>Мурано</a:t>
            </a:r>
            <a:r>
              <a:rPr lang="ru-RU" dirty="0" smtClean="0"/>
              <a:t>, </a:t>
            </a:r>
            <a:r>
              <a:rPr lang="ru-RU" dirty="0" err="1" smtClean="0"/>
              <a:t>Бурано</a:t>
            </a:r>
            <a:r>
              <a:rPr lang="ru-RU" dirty="0" smtClean="0"/>
              <a:t> и </a:t>
            </a:r>
            <a:r>
              <a:rPr lang="ru-RU" dirty="0" err="1" smtClean="0"/>
              <a:t>Торчелло</a:t>
            </a:r>
            <a:r>
              <a:rPr lang="ru-RU" dirty="0" smtClean="0"/>
              <a:t>. Первые два известны стеклодувным делом и кружевоплетением соответственно, а на </a:t>
            </a:r>
            <a:r>
              <a:rPr lang="ru-RU" dirty="0" err="1" smtClean="0"/>
              <a:t>Торчелло</a:t>
            </a:r>
            <a:r>
              <a:rPr lang="ru-RU" dirty="0" smtClean="0"/>
              <a:t> располагается великолепная византийская Базилика Санта Мария </a:t>
            </a:r>
            <a:r>
              <a:rPr lang="ru-RU" dirty="0" err="1" smtClean="0"/>
              <a:t>Ассунта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1_1287561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572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МОСТ ВЗДОХОВ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05064"/>
            <a:ext cx="5292080" cy="2852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 </a:t>
            </a:r>
            <a:r>
              <a:rPr lang="ru-RU" dirty="0"/>
              <a:t>построен Антонио </a:t>
            </a:r>
            <a:r>
              <a:rPr lang="ru-RU" dirty="0" err="1"/>
              <a:t>Конти</a:t>
            </a:r>
            <a:r>
              <a:rPr lang="ru-RU" dirty="0"/>
              <a:t> в 17 веке. Мост соединял здание Дворца дожей, в котором располагался зал суда и здание тюрьмы. По этому крытому мосту проводили под стражей осужденных, которые издавали печальные вздохи, так мост и получил свое название.</a:t>
            </a:r>
          </a:p>
          <a:p>
            <a:r>
              <a:rPr lang="ru-RU" dirty="0"/>
              <a:t>Сейчас этот мост облюбовали влюбленные, веря, что поцелуй под этим мостом делает любовь вечной.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4048" y="0"/>
            <a:ext cx="7200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Documents and Settings\Администратор\Рабочий стол\273_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64088" y="188640"/>
            <a:ext cx="2180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ПИЗАНСКИЙ СОБОР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0072" y="386104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Расположен </a:t>
            </a:r>
            <a:r>
              <a:rPr lang="ru-RU" dirty="0"/>
              <a:t>на площади Чудес, известный всему миру благодаря своей колокольне- падающей пизанской башне. Здание собора вместе с колокольней занесены в список Всемирного наследия ЮНЕСКО.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изанская башн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825" y="0"/>
            <a:ext cx="381317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Пизанская башня была полностью построена к </a:t>
            </a:r>
            <a:r>
              <a:rPr lang="ru-RU" b="1" dirty="0" smtClean="0"/>
              <a:t>1360</a:t>
            </a:r>
            <a:r>
              <a:rPr lang="ru-RU" dirty="0" smtClean="0"/>
              <a:t> году. Почти сразу после начала строительства башня начала давать крен и отклоняться на один миллиметр каждый год, причиной крена стал или мягкий грунт, или неправильная закладка фундамента (этого точно никто не знает), но в итоге башня упорно отклоняется по сей день.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464" y="4149080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За все время существования башни в определенный момент даже считалось, что подобный наклон это часть проекта, однако современные исследования опровергают это. </a:t>
            </a:r>
          </a:p>
          <a:p>
            <a:endParaRPr lang="ru-RU" dirty="0"/>
          </a:p>
        </p:txBody>
      </p:sp>
      <p:pic>
        <p:nvPicPr>
          <p:cNvPr id="6" name="Рисунок 5" descr="1326574435_bashnya-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9580"/>
            <a:ext cx="4416152" cy="3498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886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Пизанская башня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96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406794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995678"/>
            <a:ext cx="8604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Амфитеатр </a:t>
            </a:r>
            <a:r>
              <a:rPr lang="ru-RU" dirty="0"/>
              <a:t>Флавиев уже много веков является символом величия и могущества Рима, а так же одним из наиболее знаменитых памятников древности во всем мире.</a:t>
            </a:r>
          </a:p>
          <a:p>
            <a:r>
              <a:rPr lang="ru-RU" dirty="0"/>
              <a:t>Его построения были начаты </a:t>
            </a:r>
            <a:r>
              <a:rPr lang="ru-RU" dirty="0" err="1"/>
              <a:t>Веспасианом</a:t>
            </a:r>
            <a:r>
              <a:rPr lang="ru-RU" dirty="0"/>
              <a:t> в 72 году нашей эры и он был торжественно открыт Титом в 80 году, его архитектор не известен.</a:t>
            </a:r>
          </a:p>
          <a:p>
            <a:r>
              <a:rPr lang="ru-RU" dirty="0"/>
              <a:t>Амфитеатр, являющийся самым большим памятником римской цивилизации, имеет </a:t>
            </a:r>
            <a:r>
              <a:rPr lang="ru-RU" dirty="0" err="1"/>
              <a:t>эплиптическую</a:t>
            </a:r>
            <a:r>
              <a:rPr lang="ru-RU" dirty="0"/>
              <a:t> форму 188х156 метров и высота 57 метров.</a:t>
            </a:r>
          </a:p>
          <a:p>
            <a:r>
              <a:rPr lang="ru-RU" dirty="0"/>
              <a:t>Распределение зрительных мест на трибуне производилось в строгом соответствии с социальной принадлежностью граждан. Соответственно, чем ниже положение, тем было расположено более высоко место.</a:t>
            </a:r>
          </a:p>
          <a:p>
            <a:endParaRPr lang="ru-RU" dirty="0"/>
          </a:p>
        </p:txBody>
      </p:sp>
      <p:pic>
        <p:nvPicPr>
          <p:cNvPr id="4" name="Рисунок 3" descr="colosseum_tour_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3888432" cy="3257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Колизей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975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cabinet17</dc:creator>
  <cp:lastModifiedBy>cabinet17</cp:lastModifiedBy>
  <cp:revision>26</cp:revision>
  <dcterms:created xsi:type="dcterms:W3CDTF">2013-03-10T10:56:14Z</dcterms:created>
  <dcterms:modified xsi:type="dcterms:W3CDTF">2013-03-19T05:24:01Z</dcterms:modified>
</cp:coreProperties>
</file>