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71" r:id="rId4"/>
    <p:sldId id="272" r:id="rId5"/>
    <p:sldId id="273" r:id="rId6"/>
    <p:sldId id="258" r:id="rId7"/>
    <p:sldId id="274" r:id="rId8"/>
    <p:sldId id="260" r:id="rId9"/>
    <p:sldId id="275" r:id="rId10"/>
    <p:sldId id="276" r:id="rId11"/>
    <p:sldId id="261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6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0" autoAdjust="0"/>
    <p:restoredTop sz="94660"/>
  </p:normalViewPr>
  <p:slideViewPr>
    <p:cSldViewPr>
      <p:cViewPr varScale="1">
        <p:scale>
          <a:sx n="66" d="100"/>
          <a:sy n="66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3A5B70-3970-4519-A5DE-5096A9BDD854}" type="doc">
      <dgm:prSet loTypeId="urn:microsoft.com/office/officeart/2005/8/layout/arrow3" loCatId="relationship" qsTypeId="urn:microsoft.com/office/officeart/2005/8/quickstyle/simple1#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EEFFA62-CBBB-4533-A0F2-C8ABDE94ECFA}">
      <dgm:prSet phldrT="[Текст]"/>
      <dgm:spPr/>
      <dgm:t>
        <a:bodyPr/>
        <a:lstStyle/>
        <a:p>
          <a:pPr algn="ctr"/>
          <a:r>
            <a:rPr lang="ru-RU" dirty="0" smtClean="0"/>
            <a:t>Инновации</a:t>
          </a:r>
          <a:endParaRPr lang="ru-RU" dirty="0"/>
        </a:p>
      </dgm:t>
    </dgm:pt>
    <dgm:pt modelId="{7971C45D-79A3-4859-A883-69D107711A67}" type="parTrans" cxnId="{BA9C0A8F-9826-40C4-89DA-59438DAA8579}">
      <dgm:prSet/>
      <dgm:spPr/>
      <dgm:t>
        <a:bodyPr/>
        <a:lstStyle/>
        <a:p>
          <a:pPr algn="ctr"/>
          <a:endParaRPr lang="ru-RU"/>
        </a:p>
      </dgm:t>
    </dgm:pt>
    <dgm:pt modelId="{BBB8690C-86AA-4413-99FA-4EB289E77C69}" type="sibTrans" cxnId="{BA9C0A8F-9826-40C4-89DA-59438DAA8579}">
      <dgm:prSet/>
      <dgm:spPr/>
      <dgm:t>
        <a:bodyPr/>
        <a:lstStyle/>
        <a:p>
          <a:pPr algn="ctr"/>
          <a:endParaRPr lang="ru-RU"/>
        </a:p>
      </dgm:t>
    </dgm:pt>
    <dgm:pt modelId="{2E68A1E1-FE60-4813-B3C5-319D4CA13BFE}">
      <dgm:prSet phldrT="[Текст]"/>
      <dgm:spPr/>
      <dgm:t>
        <a:bodyPr/>
        <a:lstStyle/>
        <a:p>
          <a:pPr algn="ctr"/>
          <a:r>
            <a:rPr lang="ru-RU" dirty="0" smtClean="0"/>
            <a:t>Традиции</a:t>
          </a:r>
          <a:endParaRPr lang="ru-RU" dirty="0"/>
        </a:p>
      </dgm:t>
    </dgm:pt>
    <dgm:pt modelId="{7934EB7E-88B1-4538-AF52-509D1264BE1F}" type="parTrans" cxnId="{ACDE2807-DF8B-47BB-A2D4-3B104F7CD4F8}">
      <dgm:prSet/>
      <dgm:spPr/>
      <dgm:t>
        <a:bodyPr/>
        <a:lstStyle/>
        <a:p>
          <a:pPr algn="ctr"/>
          <a:endParaRPr lang="ru-RU"/>
        </a:p>
      </dgm:t>
    </dgm:pt>
    <dgm:pt modelId="{15BB6403-FA5B-459D-97BA-58A976417F79}" type="sibTrans" cxnId="{ACDE2807-DF8B-47BB-A2D4-3B104F7CD4F8}">
      <dgm:prSet/>
      <dgm:spPr/>
      <dgm:t>
        <a:bodyPr/>
        <a:lstStyle/>
        <a:p>
          <a:pPr algn="ctr"/>
          <a:endParaRPr lang="ru-RU"/>
        </a:p>
      </dgm:t>
    </dgm:pt>
    <dgm:pt modelId="{6FB2423D-8BB5-4B1B-A80F-71C97A0D6CFC}" type="pres">
      <dgm:prSet presAssocID="{443A5B70-3970-4519-A5DE-5096A9BDD85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FF4D31-D557-4F42-81D9-CDBDA9B52C81}" type="pres">
      <dgm:prSet presAssocID="{443A5B70-3970-4519-A5DE-5096A9BDD854}" presName="divider" presStyleLbl="fgShp" presStyleIdx="0" presStyleCnt="1"/>
      <dgm:spPr/>
    </dgm:pt>
    <dgm:pt modelId="{BDB9CFCB-1F59-4D83-8DC1-F0E2EFC4B463}" type="pres">
      <dgm:prSet presAssocID="{8EEFFA62-CBBB-4533-A0F2-C8ABDE94ECFA}" presName="downArrow" presStyleLbl="node1" presStyleIdx="0" presStyleCnt="2"/>
      <dgm:spPr/>
    </dgm:pt>
    <dgm:pt modelId="{8E9B2B93-7524-4A7A-9858-65F58F136E43}" type="pres">
      <dgm:prSet presAssocID="{8EEFFA62-CBBB-4533-A0F2-C8ABDE94ECFA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F260C-1C62-4D49-822C-EAFA3CF17446}" type="pres">
      <dgm:prSet presAssocID="{2E68A1E1-FE60-4813-B3C5-319D4CA13BFE}" presName="upArrow" presStyleLbl="node1" presStyleIdx="1" presStyleCnt="2"/>
      <dgm:spPr/>
    </dgm:pt>
    <dgm:pt modelId="{1EFB07D1-4A86-4196-B8EF-BB8BD891979E}" type="pres">
      <dgm:prSet presAssocID="{2E68A1E1-FE60-4813-B3C5-319D4CA13BFE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EF1ADD-471B-4E86-A5A4-F8A6277DB02A}" type="presOf" srcId="{8EEFFA62-CBBB-4533-A0F2-C8ABDE94ECFA}" destId="{8E9B2B93-7524-4A7A-9858-65F58F136E43}" srcOrd="0" destOrd="0" presId="urn:microsoft.com/office/officeart/2005/8/layout/arrow3"/>
    <dgm:cxn modelId="{B63946CA-1E57-41B4-933A-A1905B58DEFC}" type="presOf" srcId="{443A5B70-3970-4519-A5DE-5096A9BDD854}" destId="{6FB2423D-8BB5-4B1B-A80F-71C97A0D6CFC}" srcOrd="0" destOrd="0" presId="urn:microsoft.com/office/officeart/2005/8/layout/arrow3"/>
    <dgm:cxn modelId="{BA9C0A8F-9826-40C4-89DA-59438DAA8579}" srcId="{443A5B70-3970-4519-A5DE-5096A9BDD854}" destId="{8EEFFA62-CBBB-4533-A0F2-C8ABDE94ECFA}" srcOrd="0" destOrd="0" parTransId="{7971C45D-79A3-4859-A883-69D107711A67}" sibTransId="{BBB8690C-86AA-4413-99FA-4EB289E77C69}"/>
    <dgm:cxn modelId="{6F31BE16-BC7D-478E-91DF-7230E88D0AA4}" type="presOf" srcId="{2E68A1E1-FE60-4813-B3C5-319D4CA13BFE}" destId="{1EFB07D1-4A86-4196-B8EF-BB8BD891979E}" srcOrd="0" destOrd="0" presId="urn:microsoft.com/office/officeart/2005/8/layout/arrow3"/>
    <dgm:cxn modelId="{ACDE2807-DF8B-47BB-A2D4-3B104F7CD4F8}" srcId="{443A5B70-3970-4519-A5DE-5096A9BDD854}" destId="{2E68A1E1-FE60-4813-B3C5-319D4CA13BFE}" srcOrd="1" destOrd="0" parTransId="{7934EB7E-88B1-4538-AF52-509D1264BE1F}" sibTransId="{15BB6403-FA5B-459D-97BA-58A976417F79}"/>
    <dgm:cxn modelId="{E4FBCBAC-B997-4511-A2E4-CA6B81950E48}" type="presParOf" srcId="{6FB2423D-8BB5-4B1B-A80F-71C97A0D6CFC}" destId="{B2FF4D31-D557-4F42-81D9-CDBDA9B52C81}" srcOrd="0" destOrd="0" presId="urn:microsoft.com/office/officeart/2005/8/layout/arrow3"/>
    <dgm:cxn modelId="{BC4A6F6B-448A-4D47-BCCB-DBA1EFF2E219}" type="presParOf" srcId="{6FB2423D-8BB5-4B1B-A80F-71C97A0D6CFC}" destId="{BDB9CFCB-1F59-4D83-8DC1-F0E2EFC4B463}" srcOrd="1" destOrd="0" presId="urn:microsoft.com/office/officeart/2005/8/layout/arrow3"/>
    <dgm:cxn modelId="{12DEF90F-058B-4353-AFCB-CBA2C2989092}" type="presParOf" srcId="{6FB2423D-8BB5-4B1B-A80F-71C97A0D6CFC}" destId="{8E9B2B93-7524-4A7A-9858-65F58F136E43}" srcOrd="2" destOrd="0" presId="urn:microsoft.com/office/officeart/2005/8/layout/arrow3"/>
    <dgm:cxn modelId="{4F37769C-D930-4A8B-B3A2-92E210245070}" type="presParOf" srcId="{6FB2423D-8BB5-4B1B-A80F-71C97A0D6CFC}" destId="{60BF260C-1C62-4D49-822C-EAFA3CF17446}" srcOrd="3" destOrd="0" presId="urn:microsoft.com/office/officeart/2005/8/layout/arrow3"/>
    <dgm:cxn modelId="{ABA6588F-85C0-4A5A-B01A-704DE02D287D}" type="presParOf" srcId="{6FB2423D-8BB5-4B1B-A80F-71C97A0D6CFC}" destId="{1EFB07D1-4A86-4196-B8EF-BB8BD891979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F4D31-D557-4F42-81D9-CDBDA9B52C81}">
      <dsp:nvSpPr>
        <dsp:cNvPr id="0" name=""/>
        <dsp:cNvSpPr/>
      </dsp:nvSpPr>
      <dsp:spPr>
        <a:xfrm rot="21300000">
          <a:off x="23676" y="1558035"/>
          <a:ext cx="7667951" cy="878096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9CFCB-1F59-4D83-8DC1-F0E2EFC4B463}">
      <dsp:nvSpPr>
        <dsp:cNvPr id="0" name=""/>
        <dsp:cNvSpPr/>
      </dsp:nvSpPr>
      <dsp:spPr>
        <a:xfrm>
          <a:off x="925836" y="199708"/>
          <a:ext cx="2314591" cy="1597666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B2B93-7524-4A7A-9858-65F58F136E43}">
      <dsp:nvSpPr>
        <dsp:cNvPr id="0" name=""/>
        <dsp:cNvSpPr/>
      </dsp:nvSpPr>
      <dsp:spPr>
        <a:xfrm>
          <a:off x="4089111" y="0"/>
          <a:ext cx="2468897" cy="1677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Инновации</a:t>
          </a:r>
          <a:endParaRPr lang="ru-RU" sz="3000" kern="1200" dirty="0"/>
        </a:p>
      </dsp:txBody>
      <dsp:txXfrm>
        <a:off x="4089111" y="0"/>
        <a:ext cx="2468897" cy="1677550"/>
      </dsp:txXfrm>
    </dsp:sp>
    <dsp:sp modelId="{60BF260C-1C62-4D49-822C-EAFA3CF17446}">
      <dsp:nvSpPr>
        <dsp:cNvPr id="0" name=""/>
        <dsp:cNvSpPr/>
      </dsp:nvSpPr>
      <dsp:spPr>
        <a:xfrm>
          <a:off x="4474876" y="2196791"/>
          <a:ext cx="2314591" cy="1597666"/>
        </a:xfrm>
        <a:prstGeom prst="upArrow">
          <a:avLst/>
        </a:prstGeom>
        <a:solidFill>
          <a:schemeClr val="accent3">
            <a:hueOff val="17595342"/>
            <a:satOff val="-40088"/>
            <a:lumOff val="160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B07D1-4A86-4196-B8EF-BB8BD891979E}">
      <dsp:nvSpPr>
        <dsp:cNvPr id="0" name=""/>
        <dsp:cNvSpPr/>
      </dsp:nvSpPr>
      <dsp:spPr>
        <a:xfrm>
          <a:off x="1157295" y="2316616"/>
          <a:ext cx="2468897" cy="1677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Традиции</a:t>
          </a:r>
          <a:endParaRPr lang="ru-RU" sz="3000" kern="1200" dirty="0"/>
        </a:p>
      </dsp:txBody>
      <dsp:txXfrm>
        <a:off x="1157295" y="2316616"/>
        <a:ext cx="2468897" cy="1677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F2E51-BA80-469C-883B-CB7D73854F9C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4DDB8-486F-4B11-A973-A4BD3E8F2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BBBB5-323E-462D-8EA8-2A1B2214C569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A2F5C-1A1A-408C-99AA-754BE0C61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90A9-B36A-4E3A-A6FF-80741BD01C91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A2DC-0DA3-4977-8AA2-C8F517A9C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99551-DD1C-438F-A675-9709F2EBB0C2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A2662-4609-444D-B771-561685BA7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CC312-7A24-48B9-8C72-70B199365440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23AC8-91D0-48EA-A654-365C907C0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BBCE3-75DA-4203-B38E-A062EFEDA51B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749BE-F66C-4B76-A541-81C6B1E9B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49D12-A8F3-4E5B-A138-CB1EFC76E185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0977-EC29-4C5D-A05C-494D0B851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E27CB-E656-4C45-9490-AED51077A163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240EE-27D0-4450-B4EC-3681B1ADB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1AA8D-F2D1-444B-A349-FE0FC7FAD597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630A-054C-4D03-9A47-B3168271A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9C4CC-0B96-4717-9CFC-CA8A556A6C32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6413A-DB47-4294-88E7-04EBDDA65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079CD-F080-4215-BF66-768D6D321A4D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80BF8-8277-4222-B268-0E1E8C405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579BE6-DA91-431E-9E36-3292C1891E72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18B264-A256-4265-AD14-E105EB8F2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6" r:id="rId2"/>
    <p:sldLayoutId id="214748368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6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3213100"/>
            <a:ext cx="7854950" cy="1752600"/>
          </a:xfrm>
        </p:spPr>
        <p:txBody>
          <a:bodyPr/>
          <a:lstStyle/>
          <a:p>
            <a:pPr marR="0" eaLnBrk="1" hangingPunct="1"/>
            <a:r>
              <a:rPr lang="ru-RU" smtClean="0"/>
              <a:t>Модель организации образовательной деятельности с использованием ИКТ </a:t>
            </a:r>
          </a:p>
        </p:txBody>
      </p:sp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979613" y="5805488"/>
            <a:ext cx="5929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DFCF04"/>
                </a:solidFill>
                <a:latin typeface="Constantia" pitchFamily="18" charset="0"/>
              </a:rPr>
              <a:t>г.Гатчина 2014г.</a:t>
            </a:r>
            <a:endParaRPr lang="ru-RU" b="1">
              <a:solidFill>
                <a:srgbClr val="DFCF04"/>
              </a:solidFill>
              <a:latin typeface="Constantia" pitchFamily="18" charset="0"/>
            </a:endParaRP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1692275" y="188913"/>
            <a:ext cx="6081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/>
              <a:t>«Детский сад № 40 комбинированного вида»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258888" y="908050"/>
            <a:ext cx="648176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1">
                <a:latin typeface="Times New Roman" pitchFamily="18" charset="0"/>
              </a:rPr>
              <a:t>ЯРМАРКА ИННОВАЦИЙ 2014г.</a:t>
            </a:r>
          </a:p>
          <a:p>
            <a:pPr algn="ctr"/>
            <a:endParaRPr lang="ru-RU" sz="1400" i="1">
              <a:latin typeface="Times New Roman" pitchFamily="18" charset="0"/>
            </a:endParaRPr>
          </a:p>
          <a:p>
            <a:pPr algn="ctr"/>
            <a:endParaRPr lang="ru-RU" sz="1400" i="1">
              <a:latin typeface="Times New Roman" pitchFamily="18" charset="0"/>
            </a:endParaRPr>
          </a:p>
          <a:p>
            <a:r>
              <a:rPr lang="ru-RU" sz="1400" i="1">
                <a:latin typeface="Times New Roman" pitchFamily="18" charset="0"/>
              </a:rPr>
              <a:t>Тема: «Современное образование: новые контексты, новые решения»</a:t>
            </a:r>
          </a:p>
          <a:p>
            <a:endParaRPr lang="ru-RU" sz="1400" i="1">
              <a:latin typeface="Times New Roman" pitchFamily="18" charset="0"/>
            </a:endParaRPr>
          </a:p>
          <a:p>
            <a:r>
              <a:rPr lang="ru-RU" sz="1400" i="1">
                <a:latin typeface="Times New Roman" pitchFamily="18" charset="0"/>
              </a:rPr>
              <a:t>Тематическое направление: Методическое и дидактическое обеспечение использования ИКТ в образовательном процессе</a:t>
            </a:r>
          </a:p>
        </p:txBody>
      </p:sp>
      <p:pic>
        <p:nvPicPr>
          <p:cNvPr id="13318" name="Рисунок 7" descr="Описание: &amp;Icy;&amp;ncy;&amp;tcy;&amp;iecy;&amp;rcy;&amp;acy;&amp;kcy;&amp;tcy;&amp;icy;&amp;vcy;&amp;ncy;&amp;ycy;&amp;iecy; &amp;dcy;&amp;ocy;&amp;s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4365625"/>
            <a:ext cx="48101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4308">
            <a:off x="567825" y="1802789"/>
            <a:ext cx="4079170" cy="260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70485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Инновация условий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C:\Users\трололо\Desktop\129CDPFQ\S12900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55613">
            <a:off x="3605129" y="1970821"/>
            <a:ext cx="5352942" cy="4075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35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50" y="2357438"/>
            <a:ext cx="3000375" cy="4357687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Индивидуальная</a:t>
            </a:r>
            <a:endParaRPr lang="ru-RU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Парная</a:t>
            </a:r>
            <a:endParaRPr lang="ru-RU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Групповая</a:t>
            </a:r>
            <a:endParaRPr lang="ru-RU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Коллективная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Планетарная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627873">
            <a:off x="3400425" y="3679825"/>
            <a:ext cx="5346700" cy="2535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357188"/>
            <a:ext cx="3134122" cy="19732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Формы </a:t>
            </a:r>
            <a:r>
              <a:rPr lang="ru-RU" sz="2800" dirty="0" smtClean="0"/>
              <a:t>интерактивного обучения</a:t>
            </a:r>
            <a:endParaRPr lang="ru-R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0" b="26760"/>
          <a:stretch>
            <a:fillRect/>
          </a:stretch>
        </p:blipFill>
        <p:spPr bwMode="auto">
          <a:xfrm rot="420000">
            <a:off x="3671920" y="291413"/>
            <a:ext cx="3025913" cy="257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36712"/>
            <a:ext cx="2048669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8127">
            <a:off x="4077493" y="3825875"/>
            <a:ext cx="3992563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0" y="3197198"/>
            <a:ext cx="3000375" cy="259000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Пассивный</a:t>
            </a:r>
            <a:endParaRPr lang="ru-RU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Активный</a:t>
            </a:r>
            <a:endParaRPr lang="ru-RU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</a:rPr>
              <a:t>И</a:t>
            </a:r>
            <a:r>
              <a:rPr lang="ru-RU" sz="2400" dirty="0" smtClean="0">
                <a:solidFill>
                  <a:schemeClr val="tx1"/>
                </a:solidFill>
              </a:rPr>
              <a:t>нтерактивный</a:t>
            </a:r>
            <a:endParaRPr lang="ru-RU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396407">
            <a:off x="3400423" y="3759573"/>
            <a:ext cx="5346700" cy="2535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357188"/>
            <a:ext cx="3134122" cy="19732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Методы интерактивного обучения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270">
            <a:off x="3852311" y="3332000"/>
            <a:ext cx="5172882" cy="248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r="41096" b="9753"/>
          <a:stretch/>
        </p:blipFill>
        <p:spPr bwMode="auto">
          <a:xfrm rot="420000">
            <a:off x="2585356" y="1875094"/>
            <a:ext cx="2221044" cy="210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7892">
            <a:off x="4229324" y="381215"/>
            <a:ext cx="4790461" cy="269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106" y="4348890"/>
            <a:ext cx="17049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5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0" y="3197198"/>
            <a:ext cx="3000375" cy="259000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Интеграция образовательных областей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357188"/>
            <a:ext cx="3134122" cy="19732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Примеры использования документ-камеры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967609"/>
              </p:ext>
            </p:extLst>
          </p:nvPr>
        </p:nvGraphicFramePr>
        <p:xfrm>
          <a:off x="3131840" y="2492896"/>
          <a:ext cx="5616624" cy="2016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9767"/>
                <a:gridCol w="3036857"/>
              </a:tblGrid>
              <a:tr h="2016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solidFill>
                            <a:schemeClr val="tx1"/>
                          </a:solidFill>
                          <a:effectLst/>
                        </a:rPr>
                        <a:t>Образовательная область «Социально-коммуникативное развитие»</a:t>
                      </a:r>
                      <a:endParaRPr lang="ru-RU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 пальчиковых игр.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брошюр, книг, альбомов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карточек с изображениями предметов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работ воспитанников в виде фотографий, рисунков и т.д.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1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0" y="3197198"/>
            <a:ext cx="3000375" cy="259000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Интеграция образовательных областей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357188"/>
            <a:ext cx="3134122" cy="19732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Примеры использования документ-камеры</a:t>
            </a:r>
            <a:endParaRPr lang="ru-RU" sz="2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89512"/>
              </p:ext>
            </p:extLst>
          </p:nvPr>
        </p:nvGraphicFramePr>
        <p:xfrm>
          <a:off x="3131840" y="548680"/>
          <a:ext cx="5832648" cy="6048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8988"/>
                <a:gridCol w="3153660"/>
              </a:tblGrid>
              <a:tr h="6048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solidFill>
                            <a:schemeClr val="tx1"/>
                          </a:solidFill>
                          <a:effectLst/>
                        </a:rPr>
                        <a:t>Образовательная область «Познавательное развитие»</a:t>
                      </a:r>
                      <a:endParaRPr lang="ru-RU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предметов, имеющих различные геометрические формы.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мелких частей объектов.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Проведение викторин с демонстрацией заданий и ответов.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Подключение к микроскопу.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Сравнение изображений с реальными объектами.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иллюстрированных изданий.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карточек с изображениями предметов.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работ воспитанников  в виде фотографий, рисунков и т.д.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лабораторных исследований.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мелких частей цветка: пестика, тычинок, лепестков.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Работа с календарём: название года, месяца, дня недели.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сведений об известных людях или исторических событиях.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Сравнение формы и структуры листьев.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этапов проведения научных исследований.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5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0" y="3197198"/>
            <a:ext cx="3000375" cy="259000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Интеграция образовательных областей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357188"/>
            <a:ext cx="3134122" cy="19732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Примеры использования документ-камеры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755578"/>
              </p:ext>
            </p:extLst>
          </p:nvPr>
        </p:nvGraphicFramePr>
        <p:xfrm>
          <a:off x="2843808" y="1628800"/>
          <a:ext cx="6120680" cy="36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1284"/>
                <a:gridCol w="3309396"/>
              </a:tblGrid>
              <a:tr h="3600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solidFill>
                            <a:schemeClr val="tx1"/>
                          </a:solidFill>
                          <a:effectLst/>
                        </a:rPr>
                        <a:t>Образовательная область «Речевое развитие»</a:t>
                      </a:r>
                      <a:endParaRPr lang="ru-RU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Составление набора предложений и идей при мозговом штурме.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брошюр, книг, альбомов.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видеоряда в качестве набора иллюстраций к рассказу.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иллюстрированных изданий.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карточек с изображениями предметов.</a:t>
                      </a:r>
                      <a:endParaRPr lang="ru-RU" sz="12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6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0" y="3197198"/>
            <a:ext cx="3000375" cy="259000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Интеграция образовательных областей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357188"/>
            <a:ext cx="3134122" cy="19732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Примеры использования документ-камеры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780982"/>
              </p:ext>
            </p:extLst>
          </p:nvPr>
        </p:nvGraphicFramePr>
        <p:xfrm>
          <a:off x="2987824" y="548680"/>
          <a:ext cx="5976664" cy="6107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5136"/>
                <a:gridCol w="3231528"/>
              </a:tblGrid>
              <a:tr h="6107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ru-RU" sz="2000" kern="50" dirty="0">
                          <a:solidFill>
                            <a:schemeClr val="tx1"/>
                          </a:solidFill>
                          <a:effectLst/>
                        </a:rPr>
                        <a:t>Образовательная область «Художественно-эстетическое развитие»</a:t>
                      </a:r>
                      <a:endParaRPr lang="ru-RU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брошюр, книг, альбомов.</a:t>
                      </a:r>
                      <a:endParaRPr lang="ru-RU" sz="14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Разделение предмета на мелкие детали с последующей демонстрацией.</a:t>
                      </a:r>
                      <a:endParaRPr lang="ru-RU" sz="14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работ продуктивной деятельности.</a:t>
                      </a:r>
                      <a:endParaRPr lang="ru-RU" sz="14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процессов выполнения творческих заданий по ручному труду (рисование, шитьё, вышивание, лепка)</a:t>
                      </a:r>
                      <a:endParaRPr lang="ru-RU" sz="14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Демонстрации движения пластилиновых фигурок</a:t>
                      </a:r>
                      <a:endParaRPr lang="ru-RU" sz="14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иллюстрированных изданий.</a:t>
                      </a:r>
                      <a:endParaRPr lang="ru-RU" sz="14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карточек с изображениями предметов.</a:t>
                      </a:r>
                      <a:endParaRPr lang="ru-RU" sz="14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техники рисования и живописи.</a:t>
                      </a:r>
                      <a:endParaRPr lang="ru-RU" sz="14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работ учащихся в виде фотографий, рисунков и т.д.</a:t>
                      </a:r>
                      <a:endParaRPr lang="ru-RU" sz="14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0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0" y="3197198"/>
            <a:ext cx="3000375" cy="259000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Интеграция образовательных областей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357188"/>
            <a:ext cx="3134122" cy="19732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Примеры использования документ-камеры</a:t>
            </a:r>
            <a:endParaRPr lang="ru-RU" sz="2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920376"/>
              </p:ext>
            </p:extLst>
          </p:nvPr>
        </p:nvGraphicFramePr>
        <p:xfrm>
          <a:off x="2915816" y="1484784"/>
          <a:ext cx="5904656" cy="31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2062"/>
                <a:gridCol w="3192594"/>
              </a:tblGrid>
              <a:tr h="3168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solidFill>
                            <a:schemeClr val="tx1"/>
                          </a:solidFill>
                          <a:effectLst/>
                        </a:rPr>
                        <a:t>Образовательная область «Физическое развитие»</a:t>
                      </a:r>
                      <a:endParaRPr lang="ru-RU" sz="20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 пальчиковых игр.</a:t>
                      </a:r>
                      <a:endParaRPr lang="ru-RU" sz="14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видов закаливания</a:t>
                      </a:r>
                      <a:endParaRPr lang="ru-RU" sz="14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спортивного инвентаря</a:t>
                      </a:r>
                      <a:endParaRPr lang="ru-RU" sz="1400" kern="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kern="0" dirty="0">
                          <a:solidFill>
                            <a:schemeClr val="tx1"/>
                          </a:solidFill>
                          <a:effectLst/>
                        </a:rPr>
                        <a:t>Демонстрация иллюстраций здорового образа жизни, элементов закаливания, здорового питания</a:t>
                      </a:r>
                      <a:endParaRPr lang="ru-RU" sz="14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8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116632"/>
            <a:ext cx="8534722" cy="221381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</a:rPr>
              <a:t>Программа повышения квалификации «ИКТ – компетентность педагога дошкольного образовательной организации» построена таким образом, что дает возможность пройти обучение слушателям, имеющим не только разный уровень владения компьютером, но и отличия в потребностях в овладении различными программами и технологиями. Соответственно, слушатель имеет возможность составить индивидуальный образовательный маршрут.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824200"/>
              </p:ext>
            </p:extLst>
          </p:nvPr>
        </p:nvGraphicFramePr>
        <p:xfrm>
          <a:off x="467544" y="2060848"/>
          <a:ext cx="8280920" cy="4609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708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effectLst/>
                        </a:rPr>
                        <a:t>не имеющих опыта работы с компьютером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effectLst/>
                        </a:rPr>
                        <a:t>желающих повысить квалификацию</a:t>
                      </a:r>
                      <a:endParaRPr lang="ru-RU" sz="1600" kern="5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3540393">
                <a:tc>
                  <a:txBody>
                    <a:bodyPr/>
                    <a:lstStyle/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формирование базовых навыков владения компьютером;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формирование базовых навыков работы в операционной системе Windows, программах пакета Microsoft Office;</a:t>
                      </a:r>
                    </a:p>
                    <a:p>
                      <a:pPr marL="342900" lvl="0" indent="-342900" algn="just"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знакомство с опытом использования ИКТ для решения различных образовательных задач.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   1.формирование навыков работы с программными продуктами, позволяющими расширить и оптимизировать подготовку материалов к занятиям, выстроить новую схему взаимодействия «учитель-ученик»;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  2. формирование навыков работы в области графической обработки материалов посредством свободно распространяемых графических программ;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   3. формирование навыков работы с интерактивными системами;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   4. знакомство с опытом использования ИКТ для решения различных образовательных задач.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3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22717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Будьте энергичны и уверены в своих действиях и решениях. </a:t>
            </a:r>
            <a:endParaRPr lang="ru-RU" dirty="0"/>
          </a:p>
        </p:txBody>
      </p:sp>
      <p:sp>
        <p:nvSpPr>
          <p:cNvPr id="23554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ru-RU" sz="5400" dirty="0" smtClean="0"/>
              <a:t>Продолжение следует!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104" y="764704"/>
            <a:ext cx="8424936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«… обучаться нужно не тому, что есть, а тому, что будет»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694969"/>
            <a:ext cx="7854696" cy="776528"/>
          </a:xfrm>
        </p:spPr>
        <p:txBody>
          <a:bodyPr/>
          <a:lstStyle/>
          <a:p>
            <a:r>
              <a:rPr lang="ru-RU" dirty="0" smtClean="0"/>
              <a:t>Оракл Юрий Горвица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495267" cy="311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34509"/>
            <a:ext cx="4536504" cy="327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3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059832" y="2708920"/>
            <a:ext cx="3312368" cy="1440160"/>
          </a:xfrm>
          <a:prstGeom prst="ellips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Единая информационная среда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03115" y="1268760"/>
            <a:ext cx="2252861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Управление образовательным процессом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268760"/>
            <a:ext cx="2556283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98" y="4706271"/>
            <a:ext cx="2952328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302433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2770606"/>
            <a:ext cx="2160241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70606"/>
            <a:ext cx="2339752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0347" y="1356628"/>
            <a:ext cx="1825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Обеспечение </a:t>
            </a:r>
          </a:p>
          <a:p>
            <a:r>
              <a:rPr lang="ru-RU" dirty="0" smtClean="0">
                <a:latin typeface="+mn-lt"/>
              </a:rPr>
              <a:t>коммуникации </a:t>
            </a:r>
            <a:endParaRPr lang="ru-RU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4897" y="2968000"/>
            <a:ext cx="180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Управление</a:t>
            </a:r>
          </a:p>
          <a:p>
            <a:pPr algn="ctr"/>
            <a:r>
              <a:rPr lang="ru-RU" dirty="0" smtClean="0">
                <a:latin typeface="+mn-lt"/>
              </a:rPr>
              <a:t>контингентом</a:t>
            </a:r>
            <a:endParaRPr lang="ru-RU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4608" y="4907774"/>
            <a:ext cx="146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Управление</a:t>
            </a:r>
          </a:p>
          <a:p>
            <a:r>
              <a:rPr lang="ru-RU" dirty="0" smtClean="0">
                <a:latin typeface="+mn-lt"/>
              </a:rPr>
              <a:t>ресурсами</a:t>
            </a:r>
            <a:endParaRPr lang="ru-RU" dirty="0">
              <a:latin typeface="+mn-lt"/>
            </a:endParaRPr>
          </a:p>
        </p:txBody>
      </p:sp>
      <p:cxnSp>
        <p:nvCxnSpPr>
          <p:cNvPr id="12" name="Прямая со стрелкой 11"/>
          <p:cNvCxnSpPr>
            <a:stCxn id="3" idx="1"/>
            <a:endCxn id="4" idx="2"/>
          </p:cNvCxnSpPr>
          <p:nvPr/>
        </p:nvCxnSpPr>
        <p:spPr>
          <a:xfrm flipH="1" flipV="1">
            <a:off x="3229546" y="2183160"/>
            <a:ext cx="315371" cy="7366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7"/>
          </p:cNvCxnSpPr>
          <p:nvPr/>
        </p:nvCxnSpPr>
        <p:spPr>
          <a:xfrm flipV="1">
            <a:off x="5887115" y="2183161"/>
            <a:ext cx="485085" cy="736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2"/>
          </p:cNvCxnSpPr>
          <p:nvPr/>
        </p:nvCxnSpPr>
        <p:spPr>
          <a:xfrm flipH="1">
            <a:off x="2555776" y="342900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" idx="6"/>
          </p:cNvCxnSpPr>
          <p:nvPr/>
        </p:nvCxnSpPr>
        <p:spPr>
          <a:xfrm>
            <a:off x="6372200" y="342900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3" idx="5"/>
            <a:endCxn id="1032" idx="0"/>
          </p:cNvCxnSpPr>
          <p:nvPr/>
        </p:nvCxnSpPr>
        <p:spPr>
          <a:xfrm>
            <a:off x="5887115" y="3938173"/>
            <a:ext cx="1128347" cy="768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" idx="3"/>
            <a:endCxn id="1033" idx="0"/>
          </p:cNvCxnSpPr>
          <p:nvPr/>
        </p:nvCxnSpPr>
        <p:spPr>
          <a:xfrm flipH="1">
            <a:off x="2339752" y="3938173"/>
            <a:ext cx="1205165" cy="786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4618" y="2816614"/>
            <a:ext cx="1889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Учебно-</a:t>
            </a:r>
          </a:p>
          <a:p>
            <a:pPr algn="ctr"/>
            <a:r>
              <a:rPr lang="ru-RU" dirty="0" smtClean="0">
                <a:latin typeface="+mn-lt"/>
              </a:rPr>
              <a:t>воспитательная</a:t>
            </a:r>
          </a:p>
          <a:p>
            <a:pPr algn="ctr"/>
            <a:r>
              <a:rPr lang="ru-RU" dirty="0" smtClean="0">
                <a:latin typeface="+mn-lt"/>
              </a:rPr>
              <a:t> работа</a:t>
            </a:r>
            <a:endParaRPr lang="ru-RU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69995" y="4872318"/>
            <a:ext cx="146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Управление</a:t>
            </a:r>
          </a:p>
          <a:p>
            <a:pPr algn="ctr"/>
            <a:r>
              <a:rPr lang="ru-RU" dirty="0" smtClean="0">
                <a:latin typeface="+mn-lt"/>
              </a:rPr>
              <a:t> кадрами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76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915233" y="620688"/>
            <a:ext cx="7488832" cy="1512168"/>
          </a:xfrm>
          <a:prstGeom prst="ellipse">
            <a:avLst/>
          </a:prstGeom>
          <a:gradFill>
            <a:gsLst>
              <a:gs pos="56650">
                <a:srgbClr val="FFE1C7"/>
              </a:gs>
              <a:gs pos="0">
                <a:schemeClr val="accent2">
                  <a:tint val="70000"/>
                  <a:satMod val="130000"/>
                </a:schemeClr>
              </a:gs>
              <a:gs pos="43000">
                <a:schemeClr val="accent2">
                  <a:tint val="44000"/>
                  <a:satMod val="165000"/>
                </a:schemeClr>
              </a:gs>
              <a:gs pos="93000">
                <a:schemeClr val="accent2">
                  <a:tint val="15000"/>
                  <a:satMod val="165000"/>
                </a:schemeClr>
              </a:gs>
              <a:gs pos="100000">
                <a:schemeClr val="accent2">
                  <a:tint val="5000"/>
                  <a:satMod val="2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Инновация условий реализации продукта заключается в переходе от классической модели оснащения ДОУ средствами информатизации к более специфичной</a:t>
            </a:r>
            <a:endParaRPr lang="ru-RU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4" y="2138423"/>
            <a:ext cx="4279772" cy="28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608" y="2119582"/>
            <a:ext cx="3772025" cy="181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7278"/>
            <a:ext cx="5616624" cy="352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8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768152"/>
              </p:ext>
            </p:extLst>
          </p:nvPr>
        </p:nvGraphicFramePr>
        <p:xfrm>
          <a:off x="323528" y="1412776"/>
          <a:ext cx="8640960" cy="460851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320480"/>
                <a:gridCol w="4320480"/>
              </a:tblGrid>
              <a:tr h="1181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50" dirty="0" smtClean="0">
                          <a:effectLst/>
                        </a:rPr>
                        <a:t>Классическая модель оснащения образовательной организации информационными средствами </a:t>
                      </a:r>
                      <a:endParaRPr lang="ru-RU" sz="180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50" dirty="0">
                          <a:effectLst/>
                        </a:rPr>
                        <a:t>Модель оснащения образовательной организации информационными средствами для реализации интерактивной модели </a:t>
                      </a:r>
                      <a:endParaRPr lang="ru-RU" sz="180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  <a:tr h="3427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</a:rPr>
                        <a:t>Компьютер, принтер, ксерокс,  выход в Интернет, локальная сеть, </a:t>
                      </a:r>
                      <a:r>
                        <a:rPr lang="ru-RU" sz="1600" kern="50" dirty="0">
                          <a:effectLst/>
                        </a:rPr>
                        <a:t>мультимедийный проектор и проекционный экран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 </a:t>
                      </a:r>
                      <a:endParaRPr lang="ru-RU" sz="1600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effectLst/>
                        </a:rPr>
                        <a:t>Компьютер, принтер, ксерокс,  выход в Интернет, локальная сеть, </a:t>
                      </a:r>
                      <a:r>
                        <a:rPr lang="ru-RU" sz="1600" b="1" kern="50" dirty="0">
                          <a:effectLst/>
                        </a:rPr>
                        <a:t>мультимедийный проектор и проекционного экран + интерактивная доска, интерактивный стол, документ-камера, электронный микроскоп.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</a:rPr>
                        <a:t>Использование интерактивного оборудования в совокупности с прикладными программными средствами, реализовать  возможность перемещения объектов в пространстве интерактивной доски при помощи  стилуса, DVD-диски, мобильные телефоны.</a:t>
                      </a:r>
                      <a:endParaRPr lang="ru-RU" sz="1600" b="1" kern="5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59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642938" y="714375"/>
            <a:ext cx="8286750" cy="92868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Сопротивление системы - закономерность при проведении инновационной политики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92123" y="1925638"/>
          <a:ext cx="7715304" cy="3994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57158" y="5929330"/>
            <a:ext cx="8429684" cy="64294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Закон сохранения стабильного положения (гомеостаз)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6011"/>
            <a:ext cx="5242556" cy="349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27852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43450"/>
            <a:ext cx="4566558" cy="39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24860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8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70485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Инновация условий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50974"/>
            <a:ext cx="5439972" cy="305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22" y="2852936"/>
            <a:ext cx="5636066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70485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Инновация условий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C:\Users\трололо\Desktop\129CDPFQ\S12900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176464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45" y="2708920"/>
            <a:ext cx="4936724" cy="362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1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509</TotalTime>
  <Words>723</Words>
  <Application>Microsoft Office PowerPoint</Application>
  <PresentationFormat>Экран (4:3)</PresentationFormat>
  <Paragraphs>118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Презентация PowerPoint</vt:lpstr>
      <vt:lpstr>«… обучаться нужно не тому, что есть, а тому, что будет»</vt:lpstr>
      <vt:lpstr>Презентация PowerPoint</vt:lpstr>
      <vt:lpstr>Презентация PowerPoint</vt:lpstr>
      <vt:lpstr>Презентация PowerPoint</vt:lpstr>
      <vt:lpstr>Сопротивление системы - закономерность при проведении инновационной политики </vt:lpstr>
      <vt:lpstr>Презентация PowerPoint</vt:lpstr>
      <vt:lpstr>Инновация условий</vt:lpstr>
      <vt:lpstr>Инновация условий</vt:lpstr>
      <vt:lpstr>Инновация условий</vt:lpstr>
      <vt:lpstr>Формы интерактивного обучения</vt:lpstr>
      <vt:lpstr>Методы интерактивного обучения  </vt:lpstr>
      <vt:lpstr>Примеры использования документ-камеры</vt:lpstr>
      <vt:lpstr>Примеры использования документ-камеры</vt:lpstr>
      <vt:lpstr>Примеры использования документ-камеры</vt:lpstr>
      <vt:lpstr>Примеры использования документ-камеры</vt:lpstr>
      <vt:lpstr>Примеры использования документ-камеры</vt:lpstr>
      <vt:lpstr>Программа повышения квалификации «ИКТ – компетентность педагога дошкольного образовательной организации» построена таким образом, что дает возможность пройти обучение слушателям, имеющим не только разный уровень владения компьютером, но и отличия в потребностях в овладении различными программами и технологиями. Соответственно, слушатель имеет возможность составить индивидуальный образовательный маршрут.  </vt:lpstr>
      <vt:lpstr>Будьте энергичны и уверены в своих действиях и решениях.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создания творческого коллектива в ДОУ</dc:title>
  <dc:creator>usr</dc:creator>
  <cp:lastModifiedBy>трололо</cp:lastModifiedBy>
  <cp:revision>62</cp:revision>
  <dcterms:modified xsi:type="dcterms:W3CDTF">2014-11-06T18:37:18Z</dcterms:modified>
</cp:coreProperties>
</file>