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3" r:id="rId2"/>
    <p:sldId id="256" r:id="rId3"/>
    <p:sldId id="259" r:id="rId4"/>
    <p:sldId id="260" r:id="rId5"/>
    <p:sldId id="261" r:id="rId6"/>
    <p:sldId id="258"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8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800E4E99-AC01-43BD-BCF2-FB032C3C084A}" type="datetimeFigureOut">
              <a:rPr lang="ru-RU" smtClean="0"/>
              <a:pPr/>
              <a:t>23.10.2014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69BE041-E107-4A97-A044-3BFDB80BF2B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00E4E99-AC01-43BD-BCF2-FB032C3C084A}" type="datetimeFigureOut">
              <a:rPr lang="ru-RU" smtClean="0"/>
              <a:pPr/>
              <a:t>23.10.2014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9BE041-E107-4A97-A044-3BFDB80BF2B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00E4E99-AC01-43BD-BCF2-FB032C3C084A}" type="datetimeFigureOut">
              <a:rPr lang="ru-RU" smtClean="0"/>
              <a:pPr/>
              <a:t>23.10.2014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9BE041-E107-4A97-A044-3BFDB80BF2B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00E4E99-AC01-43BD-BCF2-FB032C3C084A}" type="datetimeFigureOut">
              <a:rPr lang="ru-RU" smtClean="0"/>
              <a:pPr/>
              <a:t>23.10.2014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9BE041-E107-4A97-A044-3BFDB80BF2B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00E4E99-AC01-43BD-BCF2-FB032C3C084A}" type="datetimeFigureOut">
              <a:rPr lang="ru-RU" smtClean="0"/>
              <a:pPr/>
              <a:t>23.10.2014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9BE041-E107-4A97-A044-3BFDB80BF2B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00E4E99-AC01-43BD-BCF2-FB032C3C084A}" type="datetimeFigureOut">
              <a:rPr lang="ru-RU" smtClean="0"/>
              <a:pPr/>
              <a:t>23.10.2014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9BE041-E107-4A97-A044-3BFDB80BF2B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00E4E99-AC01-43BD-BCF2-FB032C3C084A}" type="datetimeFigureOut">
              <a:rPr lang="ru-RU" smtClean="0"/>
              <a:pPr/>
              <a:t>23.10.2014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69BE041-E107-4A97-A044-3BFDB80BF2B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00E4E99-AC01-43BD-BCF2-FB032C3C084A}" type="datetimeFigureOut">
              <a:rPr lang="ru-RU" smtClean="0"/>
              <a:pPr/>
              <a:t>23.10.2014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69BE041-E107-4A97-A044-3BFDB80BF2B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00E4E99-AC01-43BD-BCF2-FB032C3C084A}" type="datetimeFigureOut">
              <a:rPr lang="ru-RU" smtClean="0"/>
              <a:pPr/>
              <a:t>23.10.2014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69BE041-E107-4A97-A044-3BFDB80BF2B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00E4E99-AC01-43BD-BCF2-FB032C3C084A}" type="datetimeFigureOut">
              <a:rPr lang="ru-RU" smtClean="0"/>
              <a:pPr/>
              <a:t>23.10.2014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9BE041-E107-4A97-A044-3BFDB80BF2B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00E4E99-AC01-43BD-BCF2-FB032C3C084A}" type="datetimeFigureOut">
              <a:rPr lang="ru-RU" smtClean="0"/>
              <a:pPr/>
              <a:t>23.10.2014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69BE041-E107-4A97-A044-3BFDB80BF2B2}"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00E4E99-AC01-43BD-BCF2-FB032C3C084A}" type="datetimeFigureOut">
              <a:rPr lang="ru-RU" smtClean="0"/>
              <a:pPr/>
              <a:t>23.10.2014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69BE041-E107-4A97-A044-3BFDB80BF2B2}"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428596" y="0"/>
            <a:ext cx="8458200" cy="571504"/>
          </a:xfrm>
        </p:spPr>
        <p:txBody>
          <a:bodyPr>
            <a:normAutofit fontScale="85000" lnSpcReduction="10000"/>
          </a:bodyPr>
          <a:lstStyle/>
          <a:p>
            <a:r>
              <a:rPr lang="en-US" b="1" dirty="0" smtClean="0"/>
              <a:t>Glossary. Read and guess the meaning of the words in bold: </a:t>
            </a:r>
            <a:endParaRPr lang="ru-RU" dirty="0" smtClean="0"/>
          </a:p>
          <a:p>
            <a:endParaRPr lang="ru-RU" dirty="0"/>
          </a:p>
        </p:txBody>
      </p:sp>
      <p:graphicFrame>
        <p:nvGraphicFramePr>
          <p:cNvPr id="7" name="Таблица 6"/>
          <p:cNvGraphicFramePr>
            <a:graphicFrameLocks noGrp="1"/>
          </p:cNvGraphicFramePr>
          <p:nvPr/>
        </p:nvGraphicFramePr>
        <p:xfrm>
          <a:off x="175452" y="554323"/>
          <a:ext cx="8711921" cy="6158432"/>
        </p:xfrm>
        <a:graphic>
          <a:graphicData uri="http://schemas.openxmlformats.org/drawingml/2006/table">
            <a:tbl>
              <a:tblPr firstRow="1" bandRow="1">
                <a:tableStyleId>{5C22544A-7EE6-4342-B048-85BDC9FD1C3A}</a:tableStyleId>
              </a:tblPr>
              <a:tblGrid>
                <a:gridCol w="2143140"/>
                <a:gridCol w="6568781"/>
              </a:tblGrid>
              <a:tr h="629050">
                <a:tc>
                  <a:txBody>
                    <a:bodyPr/>
                    <a:lstStyle/>
                    <a:p>
                      <a:r>
                        <a:rPr kumimoji="0" lang="en-US" sz="2000" b="1" i="1" kern="1200" dirty="0" smtClean="0">
                          <a:solidFill>
                            <a:schemeClr val="lt1"/>
                          </a:solidFill>
                          <a:latin typeface="+mn-lt"/>
                          <a:ea typeface="+mn-ea"/>
                          <a:cs typeface="+mn-cs"/>
                        </a:rPr>
                        <a:t>aquatic </a:t>
                      </a:r>
                      <a:r>
                        <a:rPr kumimoji="0" lang="en-US" sz="2000" b="1" kern="1200" dirty="0" smtClean="0">
                          <a:solidFill>
                            <a:schemeClr val="lt1"/>
                          </a:solidFill>
                          <a:latin typeface="+mn-lt"/>
                          <a:ea typeface="+mn-ea"/>
                          <a:cs typeface="+mn-cs"/>
                        </a:rPr>
                        <a:t>(</a:t>
                      </a:r>
                      <a:r>
                        <a:rPr kumimoji="0" lang="en-US" sz="2000" b="1" kern="1200" dirty="0" err="1" smtClean="0">
                          <a:solidFill>
                            <a:schemeClr val="lt1"/>
                          </a:solidFill>
                          <a:latin typeface="+mn-lt"/>
                          <a:ea typeface="+mn-ea"/>
                          <a:cs typeface="+mn-cs"/>
                        </a:rPr>
                        <a:t>adj</a:t>
                      </a:r>
                      <a:r>
                        <a:rPr kumimoji="0" lang="en-US" sz="2000" b="1" kern="1200" dirty="0" smtClean="0">
                          <a:solidFill>
                            <a:schemeClr val="lt1"/>
                          </a:solidFill>
                          <a:latin typeface="+mn-lt"/>
                          <a:ea typeface="+mn-ea"/>
                          <a:cs typeface="+mn-cs"/>
                        </a:rPr>
                        <a:t>): </a:t>
                      </a:r>
                      <a:endParaRPr lang="ru-RU" sz="2000" dirty="0"/>
                    </a:p>
                  </a:txBody>
                  <a:tcPr>
                    <a:solidFill>
                      <a:schemeClr val="accent1"/>
                    </a:solidFill>
                  </a:tcPr>
                </a:tc>
                <a:tc>
                  <a:txBody>
                    <a:bodyPr/>
                    <a:lstStyle/>
                    <a:p>
                      <a:r>
                        <a:rPr kumimoji="0" lang="en-US" sz="1800" b="1" kern="1200" dirty="0" smtClean="0">
                          <a:solidFill>
                            <a:schemeClr val="lt1"/>
                          </a:solidFill>
                          <a:latin typeface="+mn-lt"/>
                          <a:ea typeface="+mn-ea"/>
                          <a:cs typeface="+mn-cs"/>
                        </a:rPr>
                        <a:t>living or  growing  in, happening in, or connected with water. </a:t>
                      </a:r>
                      <a:endParaRPr lang="ru-RU" dirty="0"/>
                    </a:p>
                  </a:txBody>
                  <a:tcPr>
                    <a:solidFill>
                      <a:schemeClr val="accent1"/>
                    </a:solidFill>
                  </a:tcPr>
                </a:tc>
              </a:tr>
              <a:tr h="331380">
                <a:tc>
                  <a:txBody>
                    <a:bodyPr/>
                    <a:lstStyle/>
                    <a:p>
                      <a:r>
                        <a:rPr kumimoji="0" lang="en-US" sz="1800" b="1" i="1" kern="1200" dirty="0" smtClean="0">
                          <a:solidFill>
                            <a:schemeClr val="tx1"/>
                          </a:solidFill>
                          <a:latin typeface="+mn-lt"/>
                          <a:ea typeface="+mn-ea"/>
                          <a:cs typeface="+mn-cs"/>
                        </a:rPr>
                        <a:t>blockbuster </a:t>
                      </a:r>
                      <a:r>
                        <a:rPr kumimoji="0" lang="en-US" sz="1800" b="1" kern="1200" dirty="0" smtClean="0">
                          <a:solidFill>
                            <a:schemeClr val="tx1"/>
                          </a:solidFill>
                          <a:latin typeface="+mn-lt"/>
                          <a:ea typeface="+mn-ea"/>
                          <a:cs typeface="+mn-cs"/>
                        </a:rPr>
                        <a:t>(n): </a:t>
                      </a:r>
                      <a:endParaRPr lang="ru-RU" b="1" dirty="0">
                        <a:solidFill>
                          <a:schemeClr val="tx1"/>
                        </a:solidFill>
                      </a:endParaRPr>
                    </a:p>
                  </a:txBody>
                  <a:tcPr>
                    <a:solidFill>
                      <a:schemeClr val="accent1"/>
                    </a:solidFill>
                  </a:tcPr>
                </a:tc>
                <a:tc>
                  <a:txBody>
                    <a:bodyPr/>
                    <a:lstStyle/>
                    <a:p>
                      <a:r>
                        <a:rPr kumimoji="0" lang="en-US" sz="1800" b="1" kern="1200" dirty="0" smtClean="0">
                          <a:solidFill>
                            <a:schemeClr val="tx1"/>
                          </a:solidFill>
                          <a:latin typeface="+mn-lt"/>
                          <a:ea typeface="+mn-ea"/>
                          <a:cs typeface="+mn-cs"/>
                        </a:rPr>
                        <a:t>a book, film, etc that is very popular and successful. </a:t>
                      </a:r>
                      <a:endParaRPr lang="ru-RU" b="1" dirty="0">
                        <a:solidFill>
                          <a:schemeClr val="tx1"/>
                        </a:solidFill>
                      </a:endParaRPr>
                    </a:p>
                  </a:txBody>
                  <a:tcPr>
                    <a:solidFill>
                      <a:schemeClr val="accent1"/>
                    </a:solidFill>
                  </a:tcPr>
                </a:tc>
              </a:tr>
              <a:tr h="394248">
                <a:tc>
                  <a:txBody>
                    <a:bodyPr/>
                    <a:lstStyle/>
                    <a:p>
                      <a:r>
                        <a:rPr kumimoji="0" lang="en-US" sz="1800" b="1" i="1" kern="1200" dirty="0" smtClean="0">
                          <a:solidFill>
                            <a:schemeClr val="tx1"/>
                          </a:solidFill>
                          <a:latin typeface="+mn-lt"/>
                          <a:ea typeface="+mn-ea"/>
                          <a:cs typeface="+mn-cs"/>
                        </a:rPr>
                        <a:t>epic </a:t>
                      </a:r>
                      <a:r>
                        <a:rPr kumimoji="0" lang="en-US" sz="1800" b="1" kern="1200" dirty="0" smtClean="0">
                          <a:solidFill>
                            <a:schemeClr val="tx1"/>
                          </a:solidFill>
                          <a:latin typeface="+mn-lt"/>
                          <a:ea typeface="+mn-ea"/>
                          <a:cs typeface="+mn-cs"/>
                        </a:rPr>
                        <a:t>(n): </a:t>
                      </a:r>
                      <a:endParaRPr lang="ru-RU" b="1" dirty="0">
                        <a:solidFill>
                          <a:schemeClr val="tx1"/>
                        </a:solidFill>
                      </a:endParaRPr>
                    </a:p>
                  </a:txBody>
                  <a:tcPr>
                    <a:solidFill>
                      <a:schemeClr val="accent1"/>
                    </a:solidFill>
                  </a:tcPr>
                </a:tc>
                <a:tc>
                  <a:txBody>
                    <a:bodyPr/>
                    <a:lstStyle/>
                    <a:p>
                      <a:r>
                        <a:rPr kumimoji="0" lang="en-US" sz="1800" b="1" kern="1200" dirty="0" smtClean="0">
                          <a:solidFill>
                            <a:schemeClr val="tx1"/>
                          </a:solidFill>
                          <a:latin typeface="+mn-lt"/>
                          <a:ea typeface="+mn-ea"/>
                          <a:cs typeface="+mn-cs"/>
                        </a:rPr>
                        <a:t>a story or film which is very long and contains a lot of action. </a:t>
                      </a:r>
                      <a:endParaRPr lang="ru-RU" b="1" dirty="0">
                        <a:solidFill>
                          <a:schemeClr val="tx1"/>
                        </a:solidFill>
                      </a:endParaRPr>
                    </a:p>
                  </a:txBody>
                  <a:tcPr>
                    <a:solidFill>
                      <a:schemeClr val="accent1"/>
                    </a:solidFill>
                  </a:tcPr>
                </a:tc>
              </a:tr>
              <a:tr h="428628">
                <a:tc>
                  <a:txBody>
                    <a:bodyPr/>
                    <a:lstStyle/>
                    <a:p>
                      <a:r>
                        <a:rPr kumimoji="0" lang="en-US" sz="1800" b="1" i="1" kern="1200" dirty="0" smtClean="0">
                          <a:solidFill>
                            <a:schemeClr val="tx1"/>
                          </a:solidFill>
                          <a:latin typeface="+mn-lt"/>
                          <a:ea typeface="+mn-ea"/>
                          <a:cs typeface="+mn-cs"/>
                        </a:rPr>
                        <a:t>Ernst </a:t>
                      </a:r>
                      <a:r>
                        <a:rPr kumimoji="0" lang="en-US" sz="1800" b="1" i="1" kern="1200" dirty="0" err="1" smtClean="0">
                          <a:solidFill>
                            <a:schemeClr val="tx1"/>
                          </a:solidFill>
                          <a:latin typeface="+mn-lt"/>
                          <a:ea typeface="+mn-ea"/>
                          <a:cs typeface="+mn-cs"/>
                        </a:rPr>
                        <a:t>Blofeld</a:t>
                      </a:r>
                      <a:r>
                        <a:rPr kumimoji="0" lang="en-US" sz="1800" b="1" kern="1200" dirty="0" smtClean="0">
                          <a:solidFill>
                            <a:schemeClr val="tx1"/>
                          </a:solidFill>
                          <a:latin typeface="+mn-lt"/>
                          <a:ea typeface="+mn-ea"/>
                          <a:cs typeface="+mn-cs"/>
                        </a:rPr>
                        <a:t>:</a:t>
                      </a:r>
                      <a:endParaRPr lang="ru-RU" b="1" dirty="0">
                        <a:solidFill>
                          <a:schemeClr val="tx1"/>
                        </a:solidFill>
                      </a:endParaRPr>
                    </a:p>
                  </a:txBody>
                  <a:tcPr>
                    <a:solidFill>
                      <a:schemeClr val="accent1"/>
                    </a:solidFill>
                  </a:tcPr>
                </a:tc>
                <a:tc>
                  <a:txBody>
                    <a:bodyPr/>
                    <a:lstStyle/>
                    <a:p>
                      <a:r>
                        <a:rPr kumimoji="0" lang="en-US" sz="1800" b="1" kern="1200" dirty="0" smtClean="0">
                          <a:solidFill>
                            <a:schemeClr val="tx1"/>
                          </a:solidFill>
                          <a:latin typeface="+mn-lt"/>
                          <a:ea typeface="+mn-ea"/>
                          <a:cs typeface="+mn-cs"/>
                        </a:rPr>
                        <a:t>the villain in some James Bond films.</a:t>
                      </a:r>
                      <a:endParaRPr lang="ru-RU" b="1" dirty="0">
                        <a:solidFill>
                          <a:schemeClr val="tx1"/>
                        </a:solidFill>
                      </a:endParaRPr>
                    </a:p>
                  </a:txBody>
                  <a:tcPr>
                    <a:solidFill>
                      <a:schemeClr val="accent1"/>
                    </a:solidFill>
                  </a:tcPr>
                </a:tc>
              </a:tr>
              <a:tr h="357190">
                <a:tc>
                  <a:txBody>
                    <a:bodyPr/>
                    <a:lstStyle/>
                    <a:p>
                      <a:r>
                        <a:rPr kumimoji="0" lang="en-US" sz="1800" b="1" i="1" kern="1200" dirty="0" err="1" smtClean="0">
                          <a:solidFill>
                            <a:schemeClr val="tx1"/>
                          </a:solidFill>
                          <a:latin typeface="+mn-lt"/>
                          <a:ea typeface="+mn-ea"/>
                          <a:cs typeface="+mn-cs"/>
                        </a:rPr>
                        <a:t>Lex</a:t>
                      </a:r>
                      <a:r>
                        <a:rPr kumimoji="0" lang="en-US" sz="1800" b="1" i="1" kern="1200" dirty="0" smtClean="0">
                          <a:solidFill>
                            <a:schemeClr val="tx1"/>
                          </a:solidFill>
                          <a:latin typeface="+mn-lt"/>
                          <a:ea typeface="+mn-ea"/>
                          <a:cs typeface="+mn-cs"/>
                        </a:rPr>
                        <a:t> Luther</a:t>
                      </a:r>
                      <a:r>
                        <a:rPr kumimoji="0" lang="en-US" sz="1800" b="1" kern="1200" dirty="0" smtClean="0">
                          <a:solidFill>
                            <a:schemeClr val="tx1"/>
                          </a:solidFill>
                          <a:latin typeface="+mn-lt"/>
                          <a:ea typeface="+mn-ea"/>
                          <a:cs typeface="+mn-cs"/>
                        </a:rPr>
                        <a:t>: </a:t>
                      </a:r>
                      <a:endParaRPr lang="ru-RU" b="1" dirty="0">
                        <a:solidFill>
                          <a:schemeClr val="tx1"/>
                        </a:solidFill>
                      </a:endParaRPr>
                    </a:p>
                  </a:txBody>
                  <a:tcPr>
                    <a:solidFill>
                      <a:schemeClr val="accent1"/>
                    </a:solidFill>
                  </a:tcPr>
                </a:tc>
                <a:tc>
                  <a:txBody>
                    <a:bodyPr/>
                    <a:lstStyle/>
                    <a:p>
                      <a:r>
                        <a:rPr kumimoji="0" lang="en-US" sz="1800" b="1" kern="1200" dirty="0" smtClean="0">
                          <a:solidFill>
                            <a:schemeClr val="tx1"/>
                          </a:solidFill>
                          <a:latin typeface="+mn-lt"/>
                          <a:ea typeface="+mn-ea"/>
                          <a:cs typeface="+mn-cs"/>
                        </a:rPr>
                        <a:t>the villain in Superman. </a:t>
                      </a:r>
                      <a:endParaRPr kumimoji="0" lang="ru-RU" sz="1800" b="1" kern="1200" dirty="0">
                        <a:solidFill>
                          <a:schemeClr val="tx1"/>
                        </a:solidFill>
                        <a:latin typeface="+mn-lt"/>
                        <a:ea typeface="+mn-ea"/>
                        <a:cs typeface="+mn-cs"/>
                      </a:endParaRPr>
                    </a:p>
                  </a:txBody>
                  <a:tcPr>
                    <a:solidFill>
                      <a:schemeClr val="accent1"/>
                    </a:solidFill>
                  </a:tcPr>
                </a:tc>
              </a:tr>
              <a:tr h="420058">
                <a:tc>
                  <a:txBody>
                    <a:bodyPr/>
                    <a:lstStyle/>
                    <a:p>
                      <a:r>
                        <a:rPr kumimoji="0" lang="en-US" sz="1800" b="1" i="1" kern="1200" dirty="0" smtClean="0">
                          <a:solidFill>
                            <a:schemeClr val="tx1"/>
                          </a:solidFill>
                          <a:latin typeface="+mn-lt"/>
                          <a:ea typeface="+mn-ea"/>
                          <a:cs typeface="+mn-cs"/>
                        </a:rPr>
                        <a:t>found </a:t>
                      </a:r>
                      <a:r>
                        <a:rPr kumimoji="0" lang="en-US" sz="1800" b="1" kern="1200" dirty="0" smtClean="0">
                          <a:solidFill>
                            <a:schemeClr val="tx1"/>
                          </a:solidFill>
                          <a:latin typeface="+mn-lt"/>
                          <a:ea typeface="+mn-ea"/>
                          <a:cs typeface="+mn-cs"/>
                        </a:rPr>
                        <a:t>(v): </a:t>
                      </a:r>
                      <a:endParaRPr lang="ru-RU" b="1" dirty="0">
                        <a:solidFill>
                          <a:schemeClr val="tx1"/>
                        </a:solidFill>
                      </a:endParaRP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tx1"/>
                          </a:solidFill>
                          <a:latin typeface="+mn-lt"/>
                          <a:ea typeface="+mn-ea"/>
                          <a:cs typeface="+mn-cs"/>
                        </a:rPr>
                        <a:t>to start an organization, especially by providing money. </a:t>
                      </a:r>
                      <a:endParaRPr kumimoji="0" lang="ru-RU" sz="1800" b="1" kern="1200" dirty="0" smtClean="0">
                        <a:solidFill>
                          <a:schemeClr val="tx1"/>
                        </a:solidFill>
                        <a:latin typeface="+mn-lt"/>
                        <a:ea typeface="+mn-ea"/>
                        <a:cs typeface="+mn-cs"/>
                      </a:endParaRPr>
                    </a:p>
                  </a:txBody>
                  <a:tcPr>
                    <a:solidFill>
                      <a:schemeClr val="accent1"/>
                    </a:solidFill>
                  </a:tcPr>
                </a:tc>
              </a:tr>
              <a:tr h="417598">
                <a:tc>
                  <a:txBody>
                    <a:bodyPr/>
                    <a:lstStyle/>
                    <a:p>
                      <a:r>
                        <a:rPr kumimoji="0" lang="en-US" sz="1800" b="1" i="1" kern="1200" dirty="0" smtClean="0">
                          <a:solidFill>
                            <a:schemeClr val="tx1"/>
                          </a:solidFill>
                          <a:latin typeface="+mn-lt"/>
                          <a:ea typeface="+mn-ea"/>
                          <a:cs typeface="+mn-cs"/>
                        </a:rPr>
                        <a:t>household name </a:t>
                      </a:r>
                      <a:r>
                        <a:rPr kumimoji="0" lang="en-US" sz="1800" b="0" kern="1200" dirty="0" smtClean="0">
                          <a:solidFill>
                            <a:schemeClr val="tx1"/>
                          </a:solidFill>
                          <a:latin typeface="+mn-lt"/>
                          <a:ea typeface="+mn-ea"/>
                          <a:cs typeface="+mn-cs"/>
                        </a:rPr>
                        <a:t>: </a:t>
                      </a:r>
                      <a:endParaRPr lang="ru-RU" b="0" dirty="0">
                        <a:solidFill>
                          <a:schemeClr val="tx1"/>
                        </a:solidFill>
                      </a:endParaRP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tx1"/>
                          </a:solidFill>
                          <a:latin typeface="+mn-lt"/>
                          <a:ea typeface="+mn-ea"/>
                          <a:cs typeface="+mn-cs"/>
                        </a:rPr>
                        <a:t>someone or something that everyone knows. </a:t>
                      </a:r>
                      <a:endParaRPr kumimoji="0" lang="ru-RU" sz="1800" b="1" kern="1200" dirty="0" smtClean="0">
                        <a:solidFill>
                          <a:schemeClr val="tx1"/>
                        </a:solidFill>
                        <a:latin typeface="+mn-lt"/>
                        <a:ea typeface="+mn-ea"/>
                        <a:cs typeface="+mn-cs"/>
                      </a:endParaRPr>
                    </a:p>
                  </a:txBody>
                  <a:tcPr>
                    <a:solidFill>
                      <a:schemeClr val="accent1"/>
                    </a:solidFill>
                  </a:tcPr>
                </a:tc>
              </a:tr>
              <a:tr h="349022">
                <a:tc>
                  <a:txBody>
                    <a:bodyPr/>
                    <a:lstStyle/>
                    <a:p>
                      <a:r>
                        <a:rPr kumimoji="0" lang="en-US" sz="1800" b="1" i="1" kern="1200" dirty="0" smtClean="0">
                          <a:solidFill>
                            <a:schemeClr val="tx1"/>
                          </a:solidFill>
                          <a:latin typeface="+mn-lt"/>
                          <a:ea typeface="+mn-ea"/>
                          <a:cs typeface="+mn-cs"/>
                        </a:rPr>
                        <a:t>mar </a:t>
                      </a:r>
                      <a:r>
                        <a:rPr kumimoji="0" lang="en-US" sz="1800" b="1" kern="1200" dirty="0" smtClean="0">
                          <a:solidFill>
                            <a:schemeClr val="tx1"/>
                          </a:solidFill>
                          <a:latin typeface="+mn-lt"/>
                          <a:ea typeface="+mn-ea"/>
                          <a:cs typeface="+mn-cs"/>
                        </a:rPr>
                        <a:t>(v): </a:t>
                      </a:r>
                      <a:endParaRPr lang="ru-RU" b="1" dirty="0">
                        <a:solidFill>
                          <a:schemeClr val="tx1"/>
                        </a:solidFill>
                      </a:endParaRP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tx1"/>
                          </a:solidFill>
                          <a:latin typeface="+mn-lt"/>
                          <a:ea typeface="+mn-ea"/>
                          <a:cs typeface="+mn-cs"/>
                        </a:rPr>
                        <a:t>to spoil something. </a:t>
                      </a:r>
                      <a:endParaRPr kumimoji="0" lang="ru-RU" sz="1800" b="1" kern="1200" dirty="0" smtClean="0">
                        <a:solidFill>
                          <a:schemeClr val="tx1"/>
                        </a:solidFill>
                        <a:latin typeface="+mn-lt"/>
                        <a:ea typeface="+mn-ea"/>
                        <a:cs typeface="+mn-cs"/>
                      </a:endParaRPr>
                    </a:p>
                  </a:txBody>
                  <a:tcPr>
                    <a:solidFill>
                      <a:schemeClr val="accent1"/>
                    </a:solidFill>
                  </a:tcPr>
                </a:tc>
              </a:tr>
              <a:tr h="388322">
                <a:tc>
                  <a:txBody>
                    <a:bodyPr/>
                    <a:lstStyle/>
                    <a:p>
                      <a:r>
                        <a:rPr kumimoji="0" lang="en-US" sz="1800" b="1" i="1" kern="1200" dirty="0" smtClean="0">
                          <a:solidFill>
                            <a:schemeClr val="tx1"/>
                          </a:solidFill>
                          <a:latin typeface="+mn-lt"/>
                          <a:ea typeface="+mn-ea"/>
                          <a:cs typeface="+mn-cs"/>
                        </a:rPr>
                        <a:t>paddling pool </a:t>
                      </a:r>
                      <a:r>
                        <a:rPr kumimoji="0" lang="en-US" sz="1800" b="1" kern="1200" dirty="0" smtClean="0">
                          <a:solidFill>
                            <a:schemeClr val="tx1"/>
                          </a:solidFill>
                          <a:latin typeface="+mn-lt"/>
                          <a:ea typeface="+mn-ea"/>
                          <a:cs typeface="+mn-cs"/>
                        </a:rPr>
                        <a:t>(n): </a:t>
                      </a:r>
                      <a:endParaRPr lang="ru-RU" b="1" dirty="0">
                        <a:solidFill>
                          <a:schemeClr val="tx1"/>
                        </a:solidFill>
                      </a:endParaRPr>
                    </a:p>
                  </a:txBody>
                  <a:tcPr>
                    <a:solidFill>
                      <a:schemeClr val="accent1"/>
                    </a:solidFill>
                  </a:tcPr>
                </a:tc>
                <a:tc>
                  <a:txBody>
                    <a:bodyPr/>
                    <a:lstStyle/>
                    <a:p>
                      <a:r>
                        <a:rPr kumimoji="0" lang="en-US" sz="1800" b="1" kern="1200" dirty="0" smtClean="0">
                          <a:solidFill>
                            <a:schemeClr val="tx1"/>
                          </a:solidFill>
                          <a:latin typeface="+mn-lt"/>
                          <a:ea typeface="+mn-ea"/>
                          <a:cs typeface="+mn-cs"/>
                        </a:rPr>
                        <a:t>a shallow pool that small children can play in.</a:t>
                      </a:r>
                      <a:endParaRPr lang="en-US" b="1" dirty="0" smtClean="0">
                        <a:solidFill>
                          <a:schemeClr val="tx1"/>
                        </a:solidFill>
                      </a:endParaRPr>
                    </a:p>
                  </a:txBody>
                  <a:tcPr>
                    <a:solidFill>
                      <a:schemeClr val="accent1"/>
                    </a:solidFill>
                  </a:tcPr>
                </a:tc>
              </a:tr>
              <a:tr h="428628">
                <a:tc>
                  <a:txBody>
                    <a:bodyPr/>
                    <a:lstStyle/>
                    <a:p>
                      <a:r>
                        <a:rPr kumimoji="0" lang="en-US" sz="1800" b="1" i="1" kern="1200" dirty="0" smtClean="0">
                          <a:solidFill>
                            <a:schemeClr val="tx1"/>
                          </a:solidFill>
                          <a:latin typeface="+mn-lt"/>
                          <a:ea typeface="+mn-ea"/>
                          <a:cs typeface="+mn-cs"/>
                        </a:rPr>
                        <a:t>polar </a:t>
                      </a:r>
                      <a:r>
                        <a:rPr kumimoji="0" lang="en-US" sz="1800" b="1" kern="1200" dirty="0" smtClean="0">
                          <a:solidFill>
                            <a:schemeClr val="tx1"/>
                          </a:solidFill>
                          <a:latin typeface="+mn-lt"/>
                          <a:ea typeface="+mn-ea"/>
                          <a:cs typeface="+mn-cs"/>
                        </a:rPr>
                        <a:t>(</a:t>
                      </a:r>
                      <a:r>
                        <a:rPr kumimoji="0" lang="en-US" sz="1800" b="1" kern="1200" dirty="0" err="1" smtClean="0">
                          <a:solidFill>
                            <a:schemeClr val="tx1"/>
                          </a:solidFill>
                          <a:latin typeface="+mn-lt"/>
                          <a:ea typeface="+mn-ea"/>
                          <a:cs typeface="+mn-cs"/>
                        </a:rPr>
                        <a:t>adj</a:t>
                      </a:r>
                      <a:r>
                        <a:rPr kumimoji="0" lang="en-US" sz="1800" b="1" kern="1200" dirty="0" smtClean="0">
                          <a:solidFill>
                            <a:schemeClr val="tx1"/>
                          </a:solidFill>
                          <a:latin typeface="+mn-lt"/>
                          <a:ea typeface="+mn-ea"/>
                          <a:cs typeface="+mn-cs"/>
                        </a:rPr>
                        <a:t>): </a:t>
                      </a:r>
                      <a:endParaRPr lang="ru-RU" b="1" dirty="0">
                        <a:solidFill>
                          <a:schemeClr val="tx1"/>
                        </a:solidFill>
                      </a:endParaRP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tx1"/>
                          </a:solidFill>
                          <a:latin typeface="+mn-lt"/>
                          <a:ea typeface="+mn-ea"/>
                          <a:cs typeface="+mn-cs"/>
                        </a:rPr>
                        <a:t>relating to the North or South Pole. </a:t>
                      </a:r>
                      <a:endParaRPr kumimoji="0" lang="ru-RU" sz="1800" b="1" kern="1200" dirty="0" smtClean="0">
                        <a:solidFill>
                          <a:schemeClr val="tx1"/>
                        </a:solidFill>
                        <a:latin typeface="+mn-lt"/>
                        <a:ea typeface="+mn-ea"/>
                        <a:cs typeface="+mn-cs"/>
                      </a:endParaRPr>
                    </a:p>
                  </a:txBody>
                  <a:tcPr>
                    <a:solidFill>
                      <a:schemeClr val="accent1"/>
                    </a:solidFill>
                  </a:tcPr>
                </a:tc>
              </a:tr>
              <a:tr h="428628">
                <a:tc>
                  <a:txBody>
                    <a:bodyPr/>
                    <a:lstStyle/>
                    <a:p>
                      <a:r>
                        <a:rPr kumimoji="0" lang="en-US" sz="1800" b="1" i="1" kern="1200" dirty="0" smtClean="0">
                          <a:solidFill>
                            <a:schemeClr val="tx1"/>
                          </a:solidFill>
                          <a:latin typeface="+mn-lt"/>
                          <a:ea typeface="+mn-ea"/>
                          <a:cs typeface="+mn-cs"/>
                        </a:rPr>
                        <a:t>status quo </a:t>
                      </a:r>
                      <a:r>
                        <a:rPr kumimoji="0" lang="en-US" sz="1800" b="1" kern="1200" dirty="0" smtClean="0">
                          <a:solidFill>
                            <a:schemeClr val="tx1"/>
                          </a:solidFill>
                          <a:latin typeface="+mn-lt"/>
                          <a:ea typeface="+mn-ea"/>
                          <a:cs typeface="+mn-cs"/>
                        </a:rPr>
                        <a:t>(n): </a:t>
                      </a:r>
                      <a:endParaRPr lang="ru-RU" b="1" dirty="0">
                        <a:solidFill>
                          <a:schemeClr val="tx1"/>
                        </a:solidFill>
                      </a:endParaRP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tx1"/>
                          </a:solidFill>
                          <a:latin typeface="+mn-lt"/>
                          <a:ea typeface="+mn-ea"/>
                          <a:cs typeface="+mn-cs"/>
                        </a:rPr>
                        <a:t>the situation that exists now, without any changes. </a:t>
                      </a:r>
                      <a:endParaRPr kumimoji="0" lang="ru-RU" sz="1800" b="1" kern="1200" dirty="0" smtClean="0">
                        <a:solidFill>
                          <a:schemeClr val="tx1"/>
                        </a:solidFill>
                        <a:latin typeface="+mn-lt"/>
                        <a:ea typeface="+mn-ea"/>
                        <a:cs typeface="+mn-cs"/>
                      </a:endParaRPr>
                    </a:p>
                  </a:txBody>
                  <a:tcPr>
                    <a:solidFill>
                      <a:schemeClr val="accent1"/>
                    </a:solidFill>
                  </a:tcPr>
                </a:tc>
              </a:tr>
              <a:tr h="629050">
                <a:tc>
                  <a:txBody>
                    <a:bodyPr/>
                    <a:lstStyle/>
                    <a:p>
                      <a:r>
                        <a:rPr kumimoji="0" lang="en-US" sz="1800" b="1" i="1" kern="1200" dirty="0" smtClean="0">
                          <a:solidFill>
                            <a:schemeClr val="tx1"/>
                          </a:solidFill>
                          <a:latin typeface="+mn-lt"/>
                          <a:ea typeface="+mn-ea"/>
                          <a:cs typeface="+mn-cs"/>
                        </a:rPr>
                        <a:t>tarmac </a:t>
                      </a:r>
                      <a:r>
                        <a:rPr kumimoji="0" lang="en-US" sz="1800" b="1" kern="1200" dirty="0" smtClean="0">
                          <a:solidFill>
                            <a:schemeClr val="tx1"/>
                          </a:solidFill>
                          <a:latin typeface="+mn-lt"/>
                          <a:ea typeface="+mn-ea"/>
                          <a:cs typeface="+mn-cs"/>
                        </a:rPr>
                        <a:t>(n): </a:t>
                      </a:r>
                      <a:endParaRPr lang="ru-RU" b="1" dirty="0">
                        <a:solidFill>
                          <a:schemeClr val="tx1"/>
                        </a:solidFill>
                      </a:endParaRP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tx1"/>
                          </a:solidFill>
                          <a:latin typeface="+mn-lt"/>
                          <a:ea typeface="+mn-ea"/>
                          <a:cs typeface="+mn-cs"/>
                        </a:rPr>
                        <a:t>a thick, black substance that is sticky when hot and is used to cover roads. </a:t>
                      </a:r>
                      <a:endParaRPr kumimoji="0" lang="ru-RU" sz="1800" b="1" kern="1200" dirty="0" smtClean="0">
                        <a:solidFill>
                          <a:schemeClr val="tx1"/>
                        </a:solidFill>
                        <a:latin typeface="+mn-lt"/>
                        <a:ea typeface="+mn-ea"/>
                        <a:cs typeface="+mn-cs"/>
                      </a:endParaRPr>
                    </a:p>
                  </a:txBody>
                  <a:tcPr>
                    <a:solidFill>
                      <a:schemeClr val="accent1"/>
                    </a:solidFill>
                  </a:tcPr>
                </a:tc>
              </a:tr>
              <a:tr h="629050">
                <a:tc>
                  <a:txBody>
                    <a:bodyPr/>
                    <a:lstStyle/>
                    <a:p>
                      <a:r>
                        <a:rPr kumimoji="0" lang="en-US" sz="1800" b="1" i="1" kern="1200" dirty="0" smtClean="0">
                          <a:solidFill>
                            <a:schemeClr val="tx1"/>
                          </a:solidFill>
                          <a:latin typeface="+mn-lt"/>
                          <a:ea typeface="+mn-ea"/>
                          <a:cs typeface="+mn-cs"/>
                        </a:rPr>
                        <a:t>toxic </a:t>
                      </a:r>
                      <a:r>
                        <a:rPr kumimoji="0" lang="en-US" sz="1800" b="1" kern="1200" dirty="0" smtClean="0">
                          <a:solidFill>
                            <a:schemeClr val="tx1"/>
                          </a:solidFill>
                          <a:latin typeface="+mn-lt"/>
                          <a:ea typeface="+mn-ea"/>
                          <a:cs typeface="+mn-cs"/>
                        </a:rPr>
                        <a:t>(</a:t>
                      </a:r>
                      <a:r>
                        <a:rPr kumimoji="0" lang="en-US" sz="1800" b="1" kern="1200" dirty="0" err="1" smtClean="0">
                          <a:solidFill>
                            <a:schemeClr val="tx1"/>
                          </a:solidFill>
                          <a:latin typeface="+mn-lt"/>
                          <a:ea typeface="+mn-ea"/>
                          <a:cs typeface="+mn-cs"/>
                        </a:rPr>
                        <a:t>adj</a:t>
                      </a:r>
                      <a:r>
                        <a:rPr kumimoji="0" lang="en-US" sz="1800" b="1" kern="1200" dirty="0" smtClean="0">
                          <a:solidFill>
                            <a:schemeClr val="tx1"/>
                          </a:solidFill>
                          <a:latin typeface="+mn-lt"/>
                          <a:ea typeface="+mn-ea"/>
                          <a:cs typeface="+mn-cs"/>
                        </a:rPr>
                        <a:t>): </a:t>
                      </a:r>
                      <a:endParaRPr lang="ru-RU" b="1" dirty="0">
                        <a:solidFill>
                          <a:schemeClr val="tx1"/>
                        </a:solidFill>
                      </a:endParaRP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tx1"/>
                          </a:solidFill>
                          <a:latin typeface="+mn-lt"/>
                          <a:ea typeface="+mn-ea"/>
                          <a:cs typeface="+mn-cs"/>
                        </a:rPr>
                        <a:t>poisonous.</a:t>
                      </a:r>
                      <a:endParaRPr kumimoji="0" lang="ru-RU" sz="1800" b="1" kern="1200" dirty="0" smtClean="0">
                        <a:solidFill>
                          <a:schemeClr val="tx1"/>
                        </a:solidFill>
                        <a:latin typeface="+mn-lt"/>
                        <a:ea typeface="+mn-ea"/>
                        <a:cs typeface="+mn-cs"/>
                      </a:endParaRPr>
                    </a:p>
                  </a:txBody>
                  <a:tcPr>
                    <a:solidFill>
                      <a:schemeClr val="accent1"/>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p:txBody>
          <a:bodyPr/>
          <a:lstStyle/>
          <a:p>
            <a:endParaRPr lang="ru-RU" dirty="0"/>
          </a:p>
        </p:txBody>
      </p:sp>
      <p:pic>
        <p:nvPicPr>
          <p:cNvPr id="6" name="Рисунок 5" descr="0014-014-Slovo-ekologija.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314"/>
            <a:ext cx="8229600" cy="785794"/>
          </a:xfrm>
        </p:spPr>
        <p:txBody>
          <a:bodyPr>
            <a:normAutofit/>
          </a:bodyPr>
          <a:lstStyle/>
          <a:p>
            <a:r>
              <a:rPr lang="en-US" sz="3600" b="1" u="sng" dirty="0" smtClean="0"/>
              <a:t>Listen to the text </a:t>
            </a:r>
            <a:r>
              <a:rPr lang="en-US" sz="3600" b="1" u="sng" dirty="0" smtClean="0"/>
              <a:t>and </a:t>
            </a:r>
            <a:r>
              <a:rPr lang="en-US" sz="3600" b="1" u="sng" dirty="0" smtClean="0"/>
              <a:t>fill the gaps:</a:t>
            </a:r>
            <a:endParaRPr lang="ru-RU" sz="3600" dirty="0"/>
          </a:p>
        </p:txBody>
      </p:sp>
      <p:sp>
        <p:nvSpPr>
          <p:cNvPr id="3" name="Содержимое 2"/>
          <p:cNvSpPr>
            <a:spLocks noGrp="1"/>
          </p:cNvSpPr>
          <p:nvPr>
            <p:ph idx="1"/>
          </p:nvPr>
        </p:nvSpPr>
        <p:spPr>
          <a:xfrm>
            <a:off x="0" y="1571612"/>
            <a:ext cx="9144000" cy="5143536"/>
          </a:xfrm>
        </p:spPr>
        <p:txBody>
          <a:bodyPr>
            <a:normAutofit fontScale="77500" lnSpcReduction="20000"/>
          </a:bodyPr>
          <a:lstStyle/>
          <a:p>
            <a:pPr algn="just">
              <a:buNone/>
            </a:pPr>
            <a:r>
              <a:rPr lang="en-US" sz="2800" dirty="0" smtClean="0"/>
              <a:t>1) </a:t>
            </a:r>
            <a:r>
              <a:rPr lang="en-US" sz="3100" dirty="0" smtClean="0"/>
              <a:t>However, many people feel that the governments of countries around the world are not taking environmental issues ……..</a:t>
            </a:r>
            <a:endParaRPr lang="ru-RU" sz="3100" dirty="0" smtClean="0"/>
          </a:p>
          <a:p>
            <a:pPr algn="just">
              <a:buNone/>
            </a:pPr>
            <a:r>
              <a:rPr lang="en-US" sz="3100" dirty="0" smtClean="0"/>
              <a:t>2)  Human and toxic……… pumped into the sea was causing serious……., and beach goers felt that they were “playing Russian Roulette with their health” every time they went into the water. </a:t>
            </a:r>
            <a:endParaRPr lang="ru-RU" sz="3100" dirty="0" smtClean="0"/>
          </a:p>
          <a:p>
            <a:pPr algn="just">
              <a:buNone/>
            </a:pPr>
            <a:r>
              <a:rPr lang="en-US" sz="3100" dirty="0" smtClean="0"/>
              <a:t>3) Reclaim The Streets was started in London in 1991 to campaign “FOR………., cycling and cheap, or free, ………transport, and AGAINST cars, roads and the system that………. them.” </a:t>
            </a:r>
            <a:endParaRPr lang="ru-RU" sz="3100" dirty="0" smtClean="0"/>
          </a:p>
          <a:p>
            <a:pPr algn="just">
              <a:buNone/>
            </a:pPr>
            <a:r>
              <a:rPr lang="en-US" sz="3100" dirty="0" smtClean="0"/>
              <a:t>4) “The Reclaim The Streets idea has………. and left home, street parties and suchlike often happen without anyone in RTS London hearing about them until afterwards.” 5) It seems that nowadays the Internet is helping more and more people express their dissatisfaction with the status quo, and work……….. to find………… to the problems that the modern world faces. </a:t>
            </a:r>
            <a:endParaRPr lang="ru-RU" sz="3100" dirty="0" smtClean="0"/>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700" b="1" u="sng" dirty="0" smtClean="0"/>
              <a:t>Comprehension task </a:t>
            </a:r>
            <a:r>
              <a:rPr lang="ru-RU" sz="2700" dirty="0" smtClean="0"/>
              <a:t/>
            </a:r>
            <a:br>
              <a:rPr lang="ru-RU" sz="2700" dirty="0" smtClean="0"/>
            </a:br>
            <a:r>
              <a:rPr lang="en-US" sz="2700" b="1" dirty="0" smtClean="0"/>
              <a:t>Read the statements below and decide if they are true or false. </a:t>
            </a:r>
            <a:r>
              <a:rPr lang="ru-RU" sz="3600" dirty="0" smtClean="0"/>
              <a:t/>
            </a:r>
            <a:br>
              <a:rPr lang="ru-RU" sz="3600" dirty="0" smtClean="0"/>
            </a:br>
            <a:r>
              <a:rPr lang="ru-RU" sz="3600" dirty="0" smtClean="0"/>
              <a:t/>
            </a:r>
            <a:br>
              <a:rPr lang="ru-RU" sz="3600" dirty="0" smtClean="0"/>
            </a:br>
            <a:endParaRPr lang="ru-RU" sz="3600" dirty="0"/>
          </a:p>
        </p:txBody>
      </p:sp>
      <p:sp>
        <p:nvSpPr>
          <p:cNvPr id="3" name="Содержимое 2"/>
          <p:cNvSpPr>
            <a:spLocks noGrp="1"/>
          </p:cNvSpPr>
          <p:nvPr>
            <p:ph idx="1"/>
          </p:nvPr>
        </p:nvSpPr>
        <p:spPr>
          <a:xfrm>
            <a:off x="0" y="1071546"/>
            <a:ext cx="8858280" cy="5429288"/>
          </a:xfrm>
          <a:solidFill>
            <a:schemeClr val="accent1">
              <a:lumMod val="50000"/>
            </a:schemeClr>
          </a:solidFill>
        </p:spPr>
        <p:txBody>
          <a:bodyPr>
            <a:normAutofit fontScale="77500" lnSpcReduction="20000"/>
          </a:bodyPr>
          <a:lstStyle/>
          <a:p>
            <a:pPr>
              <a:buNone/>
            </a:pPr>
            <a:r>
              <a:rPr lang="en-US" sz="2900" dirty="0" smtClean="0"/>
              <a:t> </a:t>
            </a:r>
            <a:endParaRPr lang="ru-RU" sz="2900" dirty="0" smtClean="0"/>
          </a:p>
          <a:p>
            <a:pPr>
              <a:buNone/>
            </a:pPr>
            <a:r>
              <a:rPr lang="en-US" sz="2900" dirty="0" smtClean="0"/>
              <a:t>1. Surfers Against Sewage members like playing with guns. </a:t>
            </a:r>
            <a:endParaRPr lang="ru-RU" sz="2900" dirty="0" smtClean="0"/>
          </a:p>
          <a:p>
            <a:pPr>
              <a:buNone/>
            </a:pPr>
            <a:r>
              <a:rPr lang="en-US" sz="2900" dirty="0" smtClean="0"/>
              <a:t> </a:t>
            </a:r>
            <a:endParaRPr lang="ru-RU" sz="2900" dirty="0" smtClean="0"/>
          </a:p>
          <a:p>
            <a:pPr>
              <a:buNone/>
            </a:pPr>
            <a:r>
              <a:rPr lang="en-US" sz="2900" dirty="0" smtClean="0"/>
              <a:t>2. Reclaim The Streets started in Cornwall. </a:t>
            </a:r>
            <a:endParaRPr lang="ru-RU" sz="2900" dirty="0" smtClean="0"/>
          </a:p>
          <a:p>
            <a:pPr>
              <a:buNone/>
            </a:pPr>
            <a:r>
              <a:rPr lang="en-US" sz="2900" dirty="0" smtClean="0"/>
              <a:t> </a:t>
            </a:r>
            <a:endParaRPr lang="ru-RU" sz="2900" dirty="0" smtClean="0"/>
          </a:p>
          <a:p>
            <a:pPr>
              <a:buNone/>
            </a:pPr>
            <a:r>
              <a:rPr lang="en-US" sz="2900" dirty="0" smtClean="0"/>
              <a:t>3. The people who started Surfers Against Sewage like water sports. </a:t>
            </a:r>
            <a:endParaRPr lang="ru-RU" sz="2900" dirty="0" smtClean="0"/>
          </a:p>
          <a:p>
            <a:pPr>
              <a:buNone/>
            </a:pPr>
            <a:r>
              <a:rPr lang="en-US" sz="2900" dirty="0" smtClean="0"/>
              <a:t> </a:t>
            </a:r>
            <a:endParaRPr lang="ru-RU" sz="2900" dirty="0" smtClean="0"/>
          </a:p>
          <a:p>
            <a:pPr>
              <a:buNone/>
            </a:pPr>
            <a:r>
              <a:rPr lang="en-US" sz="2900" dirty="0" smtClean="0"/>
              <a:t>4. RTS demonstrations are always peaceful. </a:t>
            </a:r>
            <a:endParaRPr lang="ru-RU" sz="2900" dirty="0" smtClean="0"/>
          </a:p>
          <a:p>
            <a:pPr>
              <a:buNone/>
            </a:pPr>
            <a:r>
              <a:rPr lang="en-US" sz="2900" dirty="0" smtClean="0"/>
              <a:t> </a:t>
            </a:r>
            <a:endParaRPr lang="ru-RU" sz="2900" dirty="0" smtClean="0"/>
          </a:p>
          <a:p>
            <a:pPr>
              <a:buNone/>
            </a:pPr>
            <a:r>
              <a:rPr lang="en-US" sz="2900" dirty="0" smtClean="0"/>
              <a:t>5. The SAS organization has been very successful. </a:t>
            </a:r>
            <a:endParaRPr lang="ru-RU" sz="2900" dirty="0" smtClean="0"/>
          </a:p>
          <a:p>
            <a:pPr>
              <a:buNone/>
            </a:pPr>
            <a:r>
              <a:rPr lang="en-US" sz="2900" dirty="0" smtClean="0"/>
              <a:t> </a:t>
            </a:r>
            <a:endParaRPr lang="ru-RU" sz="2900" dirty="0" smtClean="0"/>
          </a:p>
          <a:p>
            <a:pPr>
              <a:buNone/>
            </a:pPr>
            <a:r>
              <a:rPr lang="en-US" sz="2900" dirty="0" smtClean="0"/>
              <a:t>6. Reclaim The Streets is against road building. </a:t>
            </a:r>
            <a:endParaRPr lang="ru-RU" sz="2900" dirty="0" smtClean="0"/>
          </a:p>
          <a:p>
            <a:pPr>
              <a:buNone/>
            </a:pPr>
            <a:endParaRPr lang="ru-RU" sz="2900" dirty="0" smtClean="0"/>
          </a:p>
          <a:p>
            <a:pPr>
              <a:buNone/>
            </a:pPr>
            <a:r>
              <a:rPr lang="en-US" sz="2900" dirty="0" smtClean="0"/>
              <a:t>7. The SAS logo appeared in the film "The Beach". </a:t>
            </a:r>
            <a:endParaRPr lang="ru-RU" sz="2900" dirty="0" smtClean="0"/>
          </a:p>
          <a:p>
            <a:pPr>
              <a:buNone/>
            </a:pPr>
            <a:r>
              <a:rPr lang="en-US" sz="2900" dirty="0" smtClean="0"/>
              <a:t> </a:t>
            </a:r>
            <a:endParaRPr lang="ru-RU" sz="2900" dirty="0" smtClean="0"/>
          </a:p>
          <a:p>
            <a:pPr>
              <a:buNone/>
            </a:pPr>
            <a:r>
              <a:rPr lang="en-US" sz="2900" dirty="0" smtClean="0"/>
              <a:t>8. RTS events sometimes attract thousands of people. </a:t>
            </a:r>
            <a:endParaRPr lang="ru-RU" sz="2900" dirty="0" smtClean="0"/>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Содержимое 4" descr="уборка-2.JPG"/>
          <p:cNvPicPr>
            <a:picLocks noChangeAspect="1"/>
          </p:cNvPicPr>
          <p:nvPr/>
        </p:nvPicPr>
        <p:blipFill>
          <a:blip r:embed="rId2" cstate="print"/>
          <a:stretch>
            <a:fillRect/>
          </a:stretch>
        </p:blipFill>
        <p:spPr>
          <a:xfrm rot="691273">
            <a:off x="6667602" y="883137"/>
            <a:ext cx="2193733" cy="2048452"/>
          </a:xfrm>
          <a:prstGeom prst="rect">
            <a:avLst/>
          </a:prstGeom>
        </p:spPr>
      </p:pic>
      <p:pic>
        <p:nvPicPr>
          <p:cNvPr id="10" name="Содержимое 4" descr="уборка-2.JPG"/>
          <p:cNvPicPr>
            <a:picLocks noChangeAspect="1"/>
          </p:cNvPicPr>
          <p:nvPr/>
        </p:nvPicPr>
        <p:blipFill>
          <a:blip r:embed="rId3" cstate="print"/>
          <a:stretch>
            <a:fillRect/>
          </a:stretch>
        </p:blipFill>
        <p:spPr>
          <a:xfrm>
            <a:off x="3500430" y="2967957"/>
            <a:ext cx="1928826" cy="2070297"/>
          </a:xfrm>
          <a:prstGeom prst="rect">
            <a:avLst/>
          </a:prstGeom>
        </p:spPr>
      </p:pic>
      <p:pic>
        <p:nvPicPr>
          <p:cNvPr id="6" name="Содержимое 4" descr="уборка-2.JPG"/>
          <p:cNvPicPr>
            <a:picLocks noChangeAspect="1"/>
          </p:cNvPicPr>
          <p:nvPr/>
        </p:nvPicPr>
        <p:blipFill>
          <a:blip r:embed="rId4" cstate="print"/>
          <a:stretch>
            <a:fillRect/>
          </a:stretch>
        </p:blipFill>
        <p:spPr>
          <a:xfrm rot="762315">
            <a:off x="5922459" y="2880840"/>
            <a:ext cx="3036129" cy="2024086"/>
          </a:xfrm>
          <a:prstGeom prst="rect">
            <a:avLst/>
          </a:prstGeom>
        </p:spPr>
      </p:pic>
      <p:pic>
        <p:nvPicPr>
          <p:cNvPr id="7" name="Содержимое 4" descr="уборка-2.JPG"/>
          <p:cNvPicPr>
            <a:picLocks noChangeAspect="1"/>
          </p:cNvPicPr>
          <p:nvPr/>
        </p:nvPicPr>
        <p:blipFill>
          <a:blip r:embed="rId5" cstate="print"/>
          <a:stretch>
            <a:fillRect/>
          </a:stretch>
        </p:blipFill>
        <p:spPr>
          <a:xfrm rot="768218">
            <a:off x="5805806" y="4924968"/>
            <a:ext cx="2739463" cy="1771519"/>
          </a:xfrm>
          <a:prstGeom prst="rect">
            <a:avLst/>
          </a:prstGeom>
        </p:spPr>
      </p:pic>
      <p:sp>
        <p:nvSpPr>
          <p:cNvPr id="2" name="Заголовок 1"/>
          <p:cNvSpPr>
            <a:spLocks noGrp="1"/>
          </p:cNvSpPr>
          <p:nvPr>
            <p:ph type="title"/>
          </p:nvPr>
        </p:nvSpPr>
        <p:spPr>
          <a:xfrm>
            <a:off x="142844" y="500042"/>
            <a:ext cx="8229600" cy="1143000"/>
          </a:xfrm>
        </p:spPr>
        <p:txBody>
          <a:bodyPr>
            <a:normAutofit fontScale="90000"/>
          </a:bodyPr>
          <a:lstStyle/>
          <a:p>
            <a:r>
              <a:rPr lang="en-US" sz="2200" b="1" u="sng" dirty="0" smtClean="0"/>
              <a:t>Work in pairs. </a:t>
            </a:r>
            <a:br>
              <a:rPr lang="en-US" sz="2200" b="1" u="sng" dirty="0" smtClean="0"/>
            </a:br>
            <a:r>
              <a:rPr lang="en-US" sz="2200" b="1" u="sng" dirty="0" smtClean="0"/>
              <a:t>Write down 3-4 sentences what can you do to solve the environment problems, using the modal verbs must, mustn’t, can, be able to.</a:t>
            </a:r>
            <a:r>
              <a:rPr lang="ru-RU" dirty="0" smtClean="0"/>
              <a:t/>
            </a:r>
            <a:br>
              <a:rPr lang="ru-RU" dirty="0" smtClean="0"/>
            </a:br>
            <a:endParaRPr lang="ru-RU" dirty="0"/>
          </a:p>
        </p:txBody>
      </p:sp>
      <p:pic>
        <p:nvPicPr>
          <p:cNvPr id="9" name="Содержимое 4" descr="уборка-2.JPG"/>
          <p:cNvPicPr>
            <a:picLocks noChangeAspect="1"/>
          </p:cNvPicPr>
          <p:nvPr/>
        </p:nvPicPr>
        <p:blipFill>
          <a:blip r:embed="rId6" cstate="print"/>
          <a:stretch>
            <a:fillRect/>
          </a:stretch>
        </p:blipFill>
        <p:spPr>
          <a:xfrm>
            <a:off x="3571868" y="928670"/>
            <a:ext cx="1785950" cy="2118924"/>
          </a:xfrm>
          <a:prstGeom prst="rect">
            <a:avLst/>
          </a:prstGeom>
        </p:spPr>
      </p:pic>
      <p:pic>
        <p:nvPicPr>
          <p:cNvPr id="11" name="Содержимое 4" descr="уборка-2.JPG"/>
          <p:cNvPicPr>
            <a:picLocks noChangeAspect="1"/>
          </p:cNvPicPr>
          <p:nvPr/>
        </p:nvPicPr>
        <p:blipFill>
          <a:blip r:embed="rId7" cstate="print"/>
          <a:stretch>
            <a:fillRect/>
          </a:stretch>
        </p:blipFill>
        <p:spPr>
          <a:xfrm>
            <a:off x="3468237" y="4877370"/>
            <a:ext cx="1961019" cy="1961019"/>
          </a:xfrm>
          <a:prstGeom prst="rect">
            <a:avLst/>
          </a:prstGeom>
        </p:spPr>
      </p:pic>
      <p:pic>
        <p:nvPicPr>
          <p:cNvPr id="8" name="Содержимое 4" descr="уборка-2.JPG"/>
          <p:cNvPicPr>
            <a:picLocks noChangeAspect="1"/>
          </p:cNvPicPr>
          <p:nvPr/>
        </p:nvPicPr>
        <p:blipFill>
          <a:blip r:embed="rId8" cstate="print"/>
          <a:stretch>
            <a:fillRect/>
          </a:stretch>
        </p:blipFill>
        <p:spPr>
          <a:xfrm rot="20934310">
            <a:off x="312342" y="3169639"/>
            <a:ext cx="2698244" cy="2023683"/>
          </a:xfrm>
          <a:prstGeom prst="rect">
            <a:avLst/>
          </a:prstGeom>
        </p:spPr>
      </p:pic>
      <p:pic>
        <p:nvPicPr>
          <p:cNvPr id="5" name="Содержимое 4" descr="уборка-2.JPG"/>
          <p:cNvPicPr>
            <a:picLocks noGrp="1" noChangeAspect="1"/>
          </p:cNvPicPr>
          <p:nvPr>
            <p:ph idx="1"/>
          </p:nvPr>
        </p:nvPicPr>
        <p:blipFill>
          <a:blip r:embed="rId9" cstate="print"/>
          <a:stretch>
            <a:fillRect/>
          </a:stretch>
        </p:blipFill>
        <p:spPr>
          <a:xfrm rot="20937250">
            <a:off x="160758" y="1337715"/>
            <a:ext cx="2968491" cy="1965141"/>
          </a:xfrm>
        </p:spPr>
      </p:pic>
      <p:pic>
        <p:nvPicPr>
          <p:cNvPr id="12" name="Содержимое 4" descr="уборка-2.JPG"/>
          <p:cNvPicPr>
            <a:picLocks noChangeAspect="1"/>
          </p:cNvPicPr>
          <p:nvPr/>
        </p:nvPicPr>
        <p:blipFill>
          <a:blip r:embed="rId10" cstate="print"/>
          <a:stretch>
            <a:fillRect/>
          </a:stretch>
        </p:blipFill>
        <p:spPr>
          <a:xfrm rot="20880158">
            <a:off x="1023826" y="5088066"/>
            <a:ext cx="1715947" cy="178328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314324" y="418336"/>
            <a:ext cx="7043758" cy="653210"/>
          </a:xfrm>
        </p:spPr>
        <p:txBody>
          <a:bodyPr>
            <a:normAutofit/>
          </a:bodyPr>
          <a:lstStyle/>
          <a:p>
            <a:r>
              <a:rPr lang="en-US" sz="3600" b="1" u="sng" dirty="0" smtClean="0"/>
              <a:t>Now answer the questions:</a:t>
            </a:r>
            <a:endParaRPr lang="ru-RU" sz="3600" u="sng" dirty="0"/>
          </a:p>
        </p:txBody>
      </p:sp>
      <p:pic>
        <p:nvPicPr>
          <p:cNvPr id="6" name="Содержимое 3" descr="трубы-2.jpg"/>
          <p:cNvPicPr>
            <a:picLocks noChangeAspect="1"/>
          </p:cNvPicPr>
          <p:nvPr/>
        </p:nvPicPr>
        <p:blipFill>
          <a:blip r:embed="rId2" cstate="print"/>
          <a:stretch>
            <a:fillRect/>
          </a:stretch>
        </p:blipFill>
        <p:spPr>
          <a:xfrm rot="1232455">
            <a:off x="6297548" y="393809"/>
            <a:ext cx="2592314" cy="1918312"/>
          </a:xfrm>
          <a:prstGeom prst="rect">
            <a:avLst/>
          </a:prstGeom>
        </p:spPr>
      </p:pic>
      <p:pic>
        <p:nvPicPr>
          <p:cNvPr id="7" name="Содержимое 3" descr="трубы-2.jpg"/>
          <p:cNvPicPr>
            <a:picLocks noChangeAspect="1"/>
          </p:cNvPicPr>
          <p:nvPr/>
        </p:nvPicPr>
        <p:blipFill>
          <a:blip r:embed="rId3" cstate="print"/>
          <a:stretch>
            <a:fillRect/>
          </a:stretch>
        </p:blipFill>
        <p:spPr>
          <a:xfrm rot="20735234">
            <a:off x="192490" y="2065349"/>
            <a:ext cx="2480429" cy="1860322"/>
          </a:xfrm>
          <a:prstGeom prst="rect">
            <a:avLst/>
          </a:prstGeom>
        </p:spPr>
      </p:pic>
      <p:pic>
        <p:nvPicPr>
          <p:cNvPr id="8" name="Содержимое 3" descr="трубы-2.jpg"/>
          <p:cNvPicPr>
            <a:picLocks noChangeAspect="1"/>
          </p:cNvPicPr>
          <p:nvPr/>
        </p:nvPicPr>
        <p:blipFill>
          <a:blip r:embed="rId4" cstate="print"/>
          <a:stretch>
            <a:fillRect/>
          </a:stretch>
        </p:blipFill>
        <p:spPr>
          <a:xfrm>
            <a:off x="6153068" y="4714884"/>
            <a:ext cx="2800446" cy="1908970"/>
          </a:xfrm>
          <a:prstGeom prst="rect">
            <a:avLst/>
          </a:prstGeom>
        </p:spPr>
      </p:pic>
      <p:sp>
        <p:nvSpPr>
          <p:cNvPr id="13" name="Содержимое 12"/>
          <p:cNvSpPr>
            <a:spLocks noGrp="1"/>
          </p:cNvSpPr>
          <p:nvPr>
            <p:ph idx="1"/>
          </p:nvPr>
        </p:nvSpPr>
        <p:spPr/>
        <p:txBody>
          <a:bodyPr/>
          <a:lstStyle/>
          <a:p>
            <a:pPr>
              <a:buNone/>
            </a:pPr>
            <a:r>
              <a:rPr lang="en-US" dirty="0" smtClean="0"/>
              <a:t>			   </a:t>
            </a:r>
          </a:p>
          <a:p>
            <a:pPr>
              <a:buNone/>
            </a:pPr>
            <a:r>
              <a:rPr lang="en-US" dirty="0" smtClean="0"/>
              <a:t>			      </a:t>
            </a:r>
            <a:r>
              <a:rPr lang="en-US" sz="3200" b="1" dirty="0" smtClean="0">
                <a:latin typeface="Times New Roman" pitchFamily="18" charset="0"/>
                <a:cs typeface="Times New Roman" pitchFamily="18" charset="0"/>
              </a:rPr>
              <a:t>1) Are there any environment </a:t>
            </a:r>
          </a:p>
          <a:p>
            <a:pPr>
              <a:buNone/>
            </a:pPr>
            <a:r>
              <a:rPr lang="en-US" sz="3200" b="1" dirty="0" smtClean="0">
                <a:latin typeface="Times New Roman" pitchFamily="18" charset="0"/>
                <a:cs typeface="Times New Roman" pitchFamily="18" charset="0"/>
              </a:rPr>
              <a:t>			      problems in our region, town? </a:t>
            </a:r>
          </a:p>
          <a:p>
            <a:pPr>
              <a:buNone/>
            </a:pPr>
            <a:r>
              <a:rPr lang="en-US" dirty="0" smtClean="0"/>
              <a:t>				</a:t>
            </a:r>
          </a:p>
          <a:p>
            <a:pPr>
              <a:buNone/>
            </a:pPr>
            <a:r>
              <a:rPr lang="en-US" dirty="0" smtClean="0"/>
              <a:t>                            </a:t>
            </a:r>
            <a:r>
              <a:rPr lang="en-US" sz="3200" b="1" dirty="0" smtClean="0">
                <a:latin typeface="Times New Roman" pitchFamily="18" charset="0"/>
                <a:cs typeface="Times New Roman" pitchFamily="18" charset="0"/>
              </a:rPr>
              <a:t>2)What problems can you name? </a:t>
            </a:r>
            <a:endParaRPr lang="ru-RU" sz="3200" b="1" dirty="0">
              <a:latin typeface="Times New Roman" pitchFamily="18" charset="0"/>
              <a:cs typeface="Times New Roman" pitchFamily="18" charset="0"/>
            </a:endParaRPr>
          </a:p>
        </p:txBody>
      </p:sp>
      <p:pic>
        <p:nvPicPr>
          <p:cNvPr id="14" name="Содержимое 3" descr="трубы-2.jpg"/>
          <p:cNvPicPr>
            <a:picLocks noChangeAspect="1"/>
          </p:cNvPicPr>
          <p:nvPr/>
        </p:nvPicPr>
        <p:blipFill>
          <a:blip r:embed="rId5" cstate="print"/>
          <a:stretch>
            <a:fillRect/>
          </a:stretch>
        </p:blipFill>
        <p:spPr>
          <a:xfrm>
            <a:off x="192491" y="5001057"/>
            <a:ext cx="2480429" cy="170394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3" descr="берегите планету!.jpg"/>
          <p:cNvPicPr>
            <a:picLocks noChangeAspect="1"/>
          </p:cNvPicPr>
          <p:nvPr/>
        </p:nvPicPr>
        <p:blipFill>
          <a:blip r:embed="rId2" cstate="print"/>
          <a:stretch>
            <a:fillRect/>
          </a:stretch>
        </p:blipFill>
        <p:spPr>
          <a:xfrm>
            <a:off x="81564" y="1357298"/>
            <a:ext cx="2347296" cy="2095800"/>
          </a:xfrm>
          <a:prstGeom prst="rect">
            <a:avLst/>
          </a:prstGeom>
        </p:spPr>
      </p:pic>
      <p:pic>
        <p:nvPicPr>
          <p:cNvPr id="7" name="Содержимое 3" descr="берегите планету!.jpg"/>
          <p:cNvPicPr>
            <a:picLocks noChangeAspect="1"/>
          </p:cNvPicPr>
          <p:nvPr/>
        </p:nvPicPr>
        <p:blipFill>
          <a:blip r:embed="rId3" cstate="print"/>
          <a:stretch>
            <a:fillRect/>
          </a:stretch>
        </p:blipFill>
        <p:spPr>
          <a:xfrm rot="1162339">
            <a:off x="6286596" y="4359307"/>
            <a:ext cx="2974947" cy="2231210"/>
          </a:xfrm>
          <a:prstGeom prst="rect">
            <a:avLst/>
          </a:prstGeom>
        </p:spPr>
      </p:pic>
      <p:pic>
        <p:nvPicPr>
          <p:cNvPr id="6" name="Содержимое 3" descr="берегите планету!.jpg"/>
          <p:cNvPicPr>
            <a:picLocks noChangeAspect="1"/>
          </p:cNvPicPr>
          <p:nvPr/>
        </p:nvPicPr>
        <p:blipFill>
          <a:blip r:embed="rId4" cstate="print"/>
          <a:stretch>
            <a:fillRect/>
          </a:stretch>
        </p:blipFill>
        <p:spPr>
          <a:xfrm rot="20785717">
            <a:off x="-78972" y="4301268"/>
            <a:ext cx="3048519" cy="2039120"/>
          </a:xfrm>
          <a:prstGeom prst="rect">
            <a:avLst/>
          </a:prstGeom>
        </p:spPr>
      </p:pic>
      <p:sp>
        <p:nvSpPr>
          <p:cNvPr id="2" name="Заголовок 1"/>
          <p:cNvSpPr>
            <a:spLocks noGrp="1"/>
          </p:cNvSpPr>
          <p:nvPr>
            <p:ph type="title"/>
          </p:nvPr>
        </p:nvSpPr>
        <p:spPr>
          <a:xfrm>
            <a:off x="500034" y="-142900"/>
            <a:ext cx="8229600" cy="1143000"/>
          </a:xfrm>
        </p:spPr>
        <p:txBody>
          <a:bodyPr/>
          <a:lstStyle/>
          <a:p>
            <a:pPr algn="ctr"/>
            <a:r>
              <a:rPr lang="en-US" dirty="0" smtClean="0">
                <a:solidFill>
                  <a:srgbClr val="FF0000"/>
                </a:solidFill>
              </a:rPr>
              <a:t>Love and protect our planet!</a:t>
            </a:r>
            <a:endParaRPr lang="ru-RU" dirty="0">
              <a:solidFill>
                <a:srgbClr val="FF0000"/>
              </a:solidFill>
            </a:endParaRPr>
          </a:p>
        </p:txBody>
      </p:sp>
      <p:pic>
        <p:nvPicPr>
          <p:cNvPr id="4" name="Содержимое 3" descr="берегите планету!.jpg"/>
          <p:cNvPicPr>
            <a:picLocks noGrp="1" noChangeAspect="1"/>
          </p:cNvPicPr>
          <p:nvPr>
            <p:ph idx="1"/>
          </p:nvPr>
        </p:nvPicPr>
        <p:blipFill>
          <a:blip r:embed="rId5" cstate="print"/>
          <a:stretch>
            <a:fillRect/>
          </a:stretch>
        </p:blipFill>
        <p:spPr>
          <a:xfrm>
            <a:off x="2523683" y="1148246"/>
            <a:ext cx="4000956" cy="5476486"/>
          </a:xfrm>
        </p:spPr>
      </p:pic>
      <p:pic>
        <p:nvPicPr>
          <p:cNvPr id="8" name="Содержимое 3" descr="берегите планету!.jpg"/>
          <p:cNvPicPr>
            <a:picLocks noChangeAspect="1"/>
          </p:cNvPicPr>
          <p:nvPr/>
        </p:nvPicPr>
        <p:blipFill>
          <a:blip r:embed="rId6" cstate="print"/>
          <a:stretch>
            <a:fillRect/>
          </a:stretch>
        </p:blipFill>
        <p:spPr>
          <a:xfrm>
            <a:off x="6643702" y="1285860"/>
            <a:ext cx="2286444" cy="228644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143</TotalTime>
  <Words>376</Words>
  <Application>Microsoft Office PowerPoint</Application>
  <PresentationFormat>Экран (4:3)</PresentationFormat>
  <Paragraphs>57</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Поток</vt:lpstr>
      <vt:lpstr>Слайд 1</vt:lpstr>
      <vt:lpstr>Слайд 2</vt:lpstr>
      <vt:lpstr>Listen to the text and fill the gaps:</vt:lpstr>
      <vt:lpstr>Comprehension task  Read the statements below and decide if they are true or false.   </vt:lpstr>
      <vt:lpstr>Work in pairs.  Write down 3-4 sentences what can you do to solve the environment problems, using the modal verbs must, mustn’t, can, be able to. </vt:lpstr>
      <vt:lpstr>Now answer the questions:</vt:lpstr>
      <vt:lpstr>Love and protect our planet!</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27</cp:revision>
  <dcterms:created xsi:type="dcterms:W3CDTF">2014-07-01T08:38:21Z</dcterms:created>
  <dcterms:modified xsi:type="dcterms:W3CDTF">2014-10-23T17:06:57Z</dcterms:modified>
</cp:coreProperties>
</file>