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7DCFE-F19F-45C6-9977-2C7CEB02FADC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4B7C-F235-4025-AF96-29919C76D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572560" cy="32147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Разработка и апробация междисциплинарного элективного курса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u="sng" dirty="0" smtClean="0">
                <a:solidFill>
                  <a:srgbClr val="002060"/>
                </a:solidFill>
              </a:rPr>
              <a:t>«АНГЛИЙСКИЙ </a:t>
            </a:r>
            <a:r>
              <a:rPr lang="ru-RU" sz="3600" b="1" u="sng" dirty="0">
                <a:solidFill>
                  <a:srgbClr val="002060"/>
                </a:solidFill>
              </a:rPr>
              <a:t>ЯЗЫК В СФЕРЕ ПРАВОВЕДЕНИЯ</a:t>
            </a:r>
            <a:r>
              <a:rPr lang="ru-RU" sz="3600" b="1" u="sng" dirty="0" smtClean="0">
                <a:solidFill>
                  <a:srgbClr val="002060"/>
                </a:solidFill>
              </a:rPr>
              <a:t>»</a:t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(</a:t>
            </a:r>
            <a:r>
              <a:rPr lang="ru-RU" sz="3100" b="1" dirty="0" smtClean="0">
                <a:solidFill>
                  <a:srgbClr val="002060"/>
                </a:solidFill>
              </a:rPr>
              <a:t>для учащихся 10-11 </a:t>
            </a:r>
            <a:r>
              <a:rPr lang="ru-RU" sz="3100" b="1" dirty="0" smtClean="0">
                <a:solidFill>
                  <a:srgbClr val="002060"/>
                </a:solidFill>
              </a:rPr>
              <a:t>классов)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txBody>
          <a:bodyPr>
            <a:normAutofit fontScale="47500" lnSpcReduction="20000"/>
          </a:bodyPr>
          <a:lstStyle/>
          <a:p>
            <a:r>
              <a:rPr lang="ru-RU" sz="7600" b="1" dirty="0" smtClean="0">
                <a:solidFill>
                  <a:srgbClr val="002060"/>
                </a:solidFill>
              </a:rPr>
              <a:t>МЕТОДИЧЕСКАЯ 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Результаты работы над методической темой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1) Написана и утверждена программа элективного курса.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2) Тема одобрена методическим объединением учителей истории и географии.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3) Нашлись учащиеся, которые заинтересовались данным курсом.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4) Накоплена учебная литература и ресурсный материал.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5) Осознание необходимости б</a:t>
            </a:r>
            <a:r>
              <a:rPr lang="ru-RU" sz="2800" b="1" i="1" u="sng" dirty="0" smtClean="0">
                <a:solidFill>
                  <a:srgbClr val="002060"/>
                </a:solidFill>
              </a:rPr>
              <a:t>о</a:t>
            </a:r>
            <a:r>
              <a:rPr lang="ru-RU" sz="2800" b="1" dirty="0" smtClean="0">
                <a:solidFill>
                  <a:srgbClr val="002060"/>
                </a:solidFill>
              </a:rPr>
              <a:t>льшего количества часов на реализацию подобных курсов. 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15436" cy="10001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ПРИЧИНЫ ВЫБОРА МЕТОДИЧЕСКОЙ ТЕМЫ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ru-RU" sz="5900" b="1" u="sng" dirty="0" smtClean="0">
                <a:solidFill>
                  <a:srgbClr val="002060"/>
                </a:solidFill>
              </a:rPr>
              <a:t>Английский язык</a:t>
            </a:r>
            <a:r>
              <a:rPr lang="ru-RU" sz="5900" b="1" dirty="0" smtClean="0">
                <a:solidFill>
                  <a:srgbClr val="002060"/>
                </a:solidFill>
              </a:rPr>
              <a:t> </a:t>
            </a:r>
            <a:r>
              <a:rPr lang="ru-RU" sz="5900" b="1" dirty="0">
                <a:solidFill>
                  <a:srgbClr val="002060"/>
                </a:solidFill>
              </a:rPr>
              <a:t>играет исключительно важную роль в области различных </a:t>
            </a:r>
            <a:r>
              <a:rPr lang="ru-RU" sz="5900" b="1" u="sng" dirty="0">
                <a:solidFill>
                  <a:srgbClr val="002060"/>
                </a:solidFill>
              </a:rPr>
              <a:t>общественных наук </a:t>
            </a:r>
            <a:r>
              <a:rPr lang="ru-RU" sz="5900" b="1" dirty="0">
                <a:solidFill>
                  <a:srgbClr val="002060"/>
                </a:solidFill>
              </a:rPr>
              <a:t>и, в частности, в области </a:t>
            </a:r>
            <a:r>
              <a:rPr lang="ru-RU" sz="5900" b="1" u="sng" dirty="0">
                <a:solidFill>
                  <a:srgbClr val="002060"/>
                </a:solidFill>
              </a:rPr>
              <a:t>правоведения</a:t>
            </a:r>
            <a:r>
              <a:rPr lang="ru-RU" sz="59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5900" b="1" dirty="0">
                <a:solidFill>
                  <a:srgbClr val="002060"/>
                </a:solidFill>
              </a:rPr>
              <a:t>В последние годы все большее количество учащихся связывает свою дальнейшую </a:t>
            </a:r>
            <a:r>
              <a:rPr lang="ru-RU" sz="5900" b="1" u="sng" dirty="0">
                <a:solidFill>
                  <a:srgbClr val="002060"/>
                </a:solidFill>
              </a:rPr>
              <a:t>профессиональную деятельность</a:t>
            </a:r>
            <a:r>
              <a:rPr lang="ru-RU" sz="5900" b="1" dirty="0">
                <a:solidFill>
                  <a:srgbClr val="002060"/>
                </a:solidFill>
              </a:rPr>
              <a:t> со сферой юриспруденции (правоведения</a:t>
            </a:r>
            <a:r>
              <a:rPr lang="ru-RU" sz="5900" b="1" dirty="0" smtClean="0">
                <a:solidFill>
                  <a:srgbClr val="002060"/>
                </a:solidFill>
              </a:rPr>
              <a:t>).</a:t>
            </a:r>
          </a:p>
          <a:p>
            <a:endParaRPr lang="ru-RU" sz="5900" b="1" dirty="0" smtClean="0">
              <a:solidFill>
                <a:srgbClr val="002060"/>
              </a:solidFill>
            </a:endParaRPr>
          </a:p>
          <a:p>
            <a:r>
              <a:rPr lang="ru-RU" sz="5900" b="1" dirty="0" smtClean="0">
                <a:solidFill>
                  <a:srgbClr val="002060"/>
                </a:solidFill>
              </a:rPr>
              <a:t>Однако </a:t>
            </a:r>
            <a:r>
              <a:rPr lang="ru-RU" sz="5900" b="1" dirty="0">
                <a:solidFill>
                  <a:srgbClr val="002060"/>
                </a:solidFill>
              </a:rPr>
              <a:t>в соответствии с требованиями федерального стандарта английский язык преподается в старших классах главным образом как средство общения (</a:t>
            </a:r>
            <a:r>
              <a:rPr lang="ru-RU" sz="5900" b="1" dirty="0" err="1">
                <a:solidFill>
                  <a:srgbClr val="002060"/>
                </a:solidFill>
              </a:rPr>
              <a:t>General</a:t>
            </a:r>
            <a:r>
              <a:rPr lang="ru-RU" sz="5900" b="1" dirty="0">
                <a:solidFill>
                  <a:srgbClr val="002060"/>
                </a:solidFill>
              </a:rPr>
              <a:t> </a:t>
            </a:r>
            <a:r>
              <a:rPr lang="ru-RU" sz="5900" b="1" dirty="0" err="1" smtClean="0">
                <a:solidFill>
                  <a:srgbClr val="002060"/>
                </a:solidFill>
              </a:rPr>
              <a:t>English</a:t>
            </a:r>
            <a:r>
              <a:rPr lang="ru-RU" sz="5900" b="1" dirty="0" smtClean="0">
                <a:solidFill>
                  <a:srgbClr val="002060"/>
                </a:solidFill>
              </a:rPr>
              <a:t>).</a:t>
            </a:r>
          </a:p>
          <a:p>
            <a:endParaRPr lang="ru-RU" sz="5900" b="1" dirty="0" smtClean="0">
              <a:solidFill>
                <a:srgbClr val="002060"/>
              </a:solidFill>
            </a:endParaRPr>
          </a:p>
          <a:p>
            <a:r>
              <a:rPr lang="ru-RU" sz="5900" b="1" dirty="0" smtClean="0">
                <a:solidFill>
                  <a:srgbClr val="002060"/>
                </a:solidFill>
              </a:rPr>
              <a:t>Актуальность элективного курса обусловлена противоречием между: </a:t>
            </a:r>
          </a:p>
          <a:p>
            <a:pPr lvl="1"/>
            <a:r>
              <a:rPr lang="ru-RU" sz="5500" b="1" dirty="0" smtClean="0">
                <a:solidFill>
                  <a:srgbClr val="002060"/>
                </a:solidFill>
              </a:rPr>
              <a:t>1)потребностями </a:t>
            </a:r>
            <a:r>
              <a:rPr lang="ru-RU" sz="5500" b="1" dirty="0">
                <a:solidFill>
                  <a:srgbClr val="002060"/>
                </a:solidFill>
              </a:rPr>
              <a:t>учащихся, </a:t>
            </a:r>
            <a:r>
              <a:rPr lang="ru-RU" sz="5500" b="1" dirty="0" smtClean="0">
                <a:solidFill>
                  <a:srgbClr val="002060"/>
                </a:solidFill>
              </a:rPr>
              <a:t>2)требованиями </a:t>
            </a:r>
            <a:r>
              <a:rPr lang="ru-RU" sz="5500" b="1" dirty="0">
                <a:solidFill>
                  <a:srgbClr val="002060"/>
                </a:solidFill>
              </a:rPr>
              <a:t>вероятной будущей профессии и </a:t>
            </a:r>
            <a:r>
              <a:rPr lang="ru-RU" sz="5500" b="1" dirty="0" smtClean="0">
                <a:solidFill>
                  <a:srgbClr val="002060"/>
                </a:solidFill>
              </a:rPr>
              <a:t>3)содержанием </a:t>
            </a:r>
            <a:r>
              <a:rPr lang="ru-RU" sz="5500" b="1" dirty="0">
                <a:solidFill>
                  <a:srgbClr val="002060"/>
                </a:solidFill>
              </a:rPr>
              <a:t>обучения, заложенном в федеральном </a:t>
            </a:r>
            <a:r>
              <a:rPr lang="ru-RU" sz="5500" b="1" dirty="0" smtClean="0">
                <a:solidFill>
                  <a:srgbClr val="002060"/>
                </a:solidFill>
              </a:rPr>
              <a:t>стандарте</a:t>
            </a:r>
            <a:r>
              <a:rPr lang="ru-RU" sz="5500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Не равно 3"/>
          <p:cNvSpPr/>
          <p:nvPr/>
        </p:nvSpPr>
        <p:spPr>
          <a:xfrm>
            <a:off x="3214678" y="3071810"/>
            <a:ext cx="1357322" cy="428628"/>
          </a:xfrm>
          <a:prstGeom prst="mathNotEqual">
            <a:avLst>
              <a:gd name="adj1" fmla="val 23520"/>
              <a:gd name="adj2" fmla="val 6600000"/>
              <a:gd name="adj3" fmla="val 2552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14282" y="4500570"/>
            <a:ext cx="8715436" cy="214314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МЕЖПРЕДМЕТНЫЕ СВЯЗИ КУРСА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Курс построен на интеграции таких дисциплин </a:t>
            </a:r>
            <a:r>
              <a:rPr lang="ru-RU" b="1" dirty="0" smtClean="0">
                <a:solidFill>
                  <a:srgbClr val="002060"/>
                </a:solidFill>
              </a:rPr>
              <a:t>как:</a:t>
            </a:r>
          </a:p>
          <a:p>
            <a:pPr lvl="1"/>
            <a:r>
              <a:rPr lang="ru-RU" b="1" u="sng" dirty="0" smtClean="0">
                <a:solidFill>
                  <a:srgbClr val="002060"/>
                </a:solidFill>
              </a:rPr>
              <a:t>ОБЩЕСТВОЗНАНИЕ</a:t>
            </a:r>
            <a:r>
              <a:rPr lang="ru-RU" b="1" dirty="0">
                <a:solidFill>
                  <a:srgbClr val="002060"/>
                </a:solidFill>
              </a:rPr>
              <a:t> (разделом которого является правоведение),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1"/>
            <a:r>
              <a:rPr lang="ru-RU" b="1" u="sng" dirty="0" smtClean="0">
                <a:solidFill>
                  <a:srgbClr val="002060"/>
                </a:solidFill>
              </a:rPr>
              <a:t>ИСТОРИЯ</a:t>
            </a:r>
            <a:r>
              <a:rPr lang="ru-RU" b="1" dirty="0">
                <a:solidFill>
                  <a:srgbClr val="002060"/>
                </a:solidFill>
              </a:rPr>
              <a:t> (в рамках которой рассматриваются проблемы истории государства и права</a:t>
            </a:r>
            <a:r>
              <a:rPr lang="ru-RU" b="1" dirty="0" smtClean="0">
                <a:solidFill>
                  <a:srgbClr val="002060"/>
                </a:solidFill>
              </a:rPr>
              <a:t>), </a:t>
            </a:r>
          </a:p>
          <a:p>
            <a:pPr lvl="1"/>
            <a:r>
              <a:rPr lang="ru-RU" b="1" u="sng" dirty="0" smtClean="0">
                <a:solidFill>
                  <a:srgbClr val="002060"/>
                </a:solidFill>
              </a:rPr>
              <a:t>АНГЛИЙСКИЙ ЯЗЫК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Цель элективного курса «Английский язык в сфере правоведения</a:t>
            </a:r>
            <a:r>
              <a:rPr lang="ru-RU" sz="3200" b="1" dirty="0" smtClean="0">
                <a:solidFill>
                  <a:srgbClr val="002060"/>
                </a:solidFill>
              </a:rPr>
              <a:t>»: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Основной целью элективного курса </a:t>
            </a:r>
            <a:r>
              <a:rPr lang="ru-RU" b="1" dirty="0" smtClean="0">
                <a:solidFill>
                  <a:srgbClr val="002060"/>
                </a:solidFill>
              </a:rPr>
              <a:t>является</a:t>
            </a:r>
          </a:p>
          <a:p>
            <a:pPr lvl="1"/>
            <a:r>
              <a:rPr lang="ru-RU" b="1" dirty="0" smtClean="0">
                <a:solidFill>
                  <a:srgbClr val="002060"/>
                </a:solidFill>
              </a:rPr>
              <a:t>развитие </a:t>
            </a:r>
            <a:r>
              <a:rPr lang="ru-RU" b="1" dirty="0">
                <a:solidFill>
                  <a:srgbClr val="002060"/>
                </a:solidFill>
              </a:rPr>
              <a:t>у учащихся практических навыков использования английского языка для профессионального общения в сфере правоведения,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1"/>
            <a:r>
              <a:rPr lang="ru-RU" b="1" i="1" u="sng" dirty="0" smtClean="0">
                <a:solidFill>
                  <a:srgbClr val="002060"/>
                </a:solidFill>
              </a:rPr>
              <a:t>а </a:t>
            </a:r>
            <a:r>
              <a:rPr lang="ru-RU" b="1" i="1" u="sng" dirty="0">
                <a:solidFill>
                  <a:srgbClr val="002060"/>
                </a:solidFill>
              </a:rPr>
              <a:t>также </a:t>
            </a:r>
            <a:r>
              <a:rPr lang="ru-RU" b="1" dirty="0">
                <a:solidFill>
                  <a:srgbClr val="002060"/>
                </a:solidFill>
              </a:rPr>
              <a:t>в качестве инструмента для получения новых знаний по выбранному профилю.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Перечисленные выше знания и умения важны</a:t>
            </a:r>
          </a:p>
          <a:p>
            <a:pPr lvl="1"/>
            <a:r>
              <a:rPr lang="ru-RU" b="1" i="1" u="sng" dirty="0" smtClean="0">
                <a:solidFill>
                  <a:srgbClr val="002060"/>
                </a:solidFill>
              </a:rPr>
              <a:t>не только </a:t>
            </a:r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 err="1" smtClean="0">
                <a:solidFill>
                  <a:srgbClr val="002060"/>
                </a:solidFill>
              </a:rPr>
              <a:t>предпрофессиональной</a:t>
            </a:r>
            <a:r>
              <a:rPr lang="ru-RU" b="1" dirty="0" smtClean="0">
                <a:solidFill>
                  <a:srgbClr val="002060"/>
                </a:solidFill>
              </a:rPr>
              <a:t> подготовки учащихся, </a:t>
            </a:r>
          </a:p>
          <a:p>
            <a:pPr lvl="1"/>
            <a:r>
              <a:rPr lang="ru-RU" b="1" i="1" u="sng" dirty="0" smtClean="0">
                <a:solidFill>
                  <a:srgbClr val="002060"/>
                </a:solidFill>
              </a:rPr>
              <a:t>но и для </a:t>
            </a:r>
            <a:r>
              <a:rPr lang="ru-RU" b="1" dirty="0" smtClean="0">
                <a:solidFill>
                  <a:srgbClr val="002060"/>
                </a:solidFill>
              </a:rPr>
              <a:t>подготовки школьников к дальнейшей самостоятельной жизни в обществе.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ЗАДАЧИ КУРСА: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знание </a:t>
            </a:r>
            <a:r>
              <a:rPr lang="ru-RU" b="1" dirty="0">
                <a:solidFill>
                  <a:srgbClr val="002060"/>
                </a:solidFill>
              </a:rPr>
              <a:t>лексико-грамматического минимума по юриспруденции, </a:t>
            </a:r>
            <a:r>
              <a:rPr lang="ru-RU" b="1" dirty="0" smtClean="0">
                <a:solidFill>
                  <a:srgbClr val="002060"/>
                </a:solidFill>
              </a:rPr>
              <a:t>необходимого </a:t>
            </a:r>
            <a:r>
              <a:rPr lang="ru-RU" b="1" dirty="0">
                <a:solidFill>
                  <a:srgbClr val="002060"/>
                </a:solidFill>
              </a:rPr>
              <a:t>для работы с иноязычными текстами в процессе профессиональной (юридической) деятельности;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умение </a:t>
            </a:r>
            <a:r>
              <a:rPr lang="ru-RU" b="1" dirty="0">
                <a:solidFill>
                  <a:srgbClr val="002060"/>
                </a:solidFill>
              </a:rPr>
              <a:t>читать и переводить иноязычные тексты правоведческой направленности,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владение навыками профессионального общения на иностранном языке;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формирование </a:t>
            </a:r>
            <a:r>
              <a:rPr lang="ru-RU" b="1" dirty="0">
                <a:solidFill>
                  <a:srgbClr val="002060"/>
                </a:solidFill>
              </a:rPr>
              <a:t>у учащихся собственных мировоззренческих позиций по отношению к профессиям правоведческой сферы.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приобретение </a:t>
            </a:r>
            <a:r>
              <a:rPr lang="ru-RU" b="1" dirty="0">
                <a:solidFill>
                  <a:srgbClr val="002060"/>
                </a:solidFill>
              </a:rPr>
              <a:t>учащимися навыков перевода правоведческих текстов с английского языка на русский и с русского языка на английский;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расширение </a:t>
            </a:r>
            <a:r>
              <a:rPr lang="ru-RU" b="1" dirty="0">
                <a:solidFill>
                  <a:srgbClr val="002060"/>
                </a:solidFill>
              </a:rPr>
              <a:t>представлений о правовой сфере Великобритании, США, способность находить ее отражение в научной, художественной и публицистической литературе.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Требования к видам речевой деятельности в рамках курса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0435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ru-RU" sz="6200" b="1" u="sng" dirty="0" smtClean="0">
                <a:solidFill>
                  <a:srgbClr val="002060"/>
                </a:solidFill>
              </a:rPr>
              <a:t>ЧТЕНИЕ</a:t>
            </a:r>
            <a:endParaRPr lang="ru-RU" sz="6200" b="1" dirty="0">
              <a:solidFill>
                <a:srgbClr val="002060"/>
              </a:solidFill>
            </a:endParaRPr>
          </a:p>
          <a:p>
            <a:pPr lvl="1"/>
            <a:r>
              <a:rPr lang="ru-RU" sz="6200" b="1" dirty="0">
                <a:solidFill>
                  <a:srgbClr val="002060"/>
                </a:solidFill>
              </a:rPr>
              <a:t> Чтение является приоритетным видом речевой деятельности. </a:t>
            </a:r>
          </a:p>
          <a:p>
            <a:pPr lvl="1"/>
            <a:r>
              <a:rPr lang="ru-RU" sz="6200" b="1" dirty="0">
                <a:solidFill>
                  <a:srgbClr val="002060"/>
                </a:solidFill>
              </a:rPr>
              <a:t>чтение вслух и про себя; расширение словаря за счет терминологии, интернациональной лексики, словообразовательных моделей; </a:t>
            </a:r>
          </a:p>
          <a:p>
            <a:pPr lvl="1"/>
            <a:r>
              <a:rPr lang="ru-RU" sz="6200" b="1" dirty="0">
                <a:solidFill>
                  <a:srgbClr val="002060"/>
                </a:solidFill>
              </a:rPr>
              <a:t>формирование механизма изучающего, ознакомительного, поискового и просмотрового чтения; </a:t>
            </a:r>
          </a:p>
          <a:p>
            <a:pPr lvl="1"/>
            <a:r>
              <a:rPr lang="ru-RU" sz="6200" b="1" dirty="0">
                <a:solidFill>
                  <a:srgbClr val="002060"/>
                </a:solidFill>
              </a:rPr>
              <a:t>использование механизма чтения в зависимости от внутренней и внешней мотивации</a:t>
            </a:r>
            <a:r>
              <a:rPr lang="ru-RU" sz="6200" b="1" dirty="0" smtClean="0">
                <a:solidFill>
                  <a:srgbClr val="002060"/>
                </a:solidFill>
              </a:rPr>
              <a:t>.</a:t>
            </a:r>
            <a:endParaRPr lang="ru-RU" sz="6200" b="1" dirty="0">
              <a:solidFill>
                <a:srgbClr val="002060"/>
              </a:solidFill>
            </a:endParaRPr>
          </a:p>
          <a:p>
            <a:r>
              <a:rPr lang="ru-RU" sz="6200" b="1" u="sng" dirty="0" smtClean="0">
                <a:solidFill>
                  <a:srgbClr val="002060"/>
                </a:solidFill>
              </a:rPr>
              <a:t>ПЕРЕВОД</a:t>
            </a:r>
            <a:endParaRPr lang="ru-RU" sz="6200" b="1" dirty="0">
              <a:solidFill>
                <a:srgbClr val="002060"/>
              </a:solidFill>
            </a:endParaRPr>
          </a:p>
          <a:p>
            <a:pPr lvl="1"/>
            <a:r>
              <a:rPr lang="ru-RU" sz="6200" b="1" dirty="0" smtClean="0">
                <a:solidFill>
                  <a:srgbClr val="002060"/>
                </a:solidFill>
              </a:rPr>
              <a:t>Учащиеся должны овладеть переводом с ИЯ на родной язык научно-популярных, юридических текстов, инструкций; </a:t>
            </a:r>
          </a:p>
          <a:p>
            <a:pPr lvl="1"/>
            <a:r>
              <a:rPr lang="ru-RU" sz="6200" b="1" dirty="0" smtClean="0">
                <a:solidFill>
                  <a:srgbClr val="002060"/>
                </a:solidFill>
              </a:rPr>
              <a:t>переводом прагматических текстов ; пользоваться справочной литературой, словарями.</a:t>
            </a:r>
          </a:p>
          <a:p>
            <a:pPr lvl="1"/>
            <a:endParaRPr lang="ru-RU" sz="6200" b="1" dirty="0" smtClean="0">
              <a:solidFill>
                <a:srgbClr val="002060"/>
              </a:solidFill>
            </a:endParaRPr>
          </a:p>
          <a:p>
            <a:r>
              <a:rPr lang="ru-RU" sz="6200" b="1" u="sng" dirty="0" smtClean="0">
                <a:solidFill>
                  <a:srgbClr val="002060"/>
                </a:solidFill>
              </a:rPr>
              <a:t>ГОВОРЕНИЕ и АУДИРОВАНИЕ</a:t>
            </a:r>
          </a:p>
          <a:p>
            <a:endParaRPr lang="ru-RU" sz="6200" b="1" dirty="0">
              <a:solidFill>
                <a:srgbClr val="002060"/>
              </a:solidFill>
            </a:endParaRPr>
          </a:p>
          <a:p>
            <a:r>
              <a:rPr lang="ru-RU" sz="6200" b="1" u="sng" dirty="0" smtClean="0">
                <a:solidFill>
                  <a:srgbClr val="002060"/>
                </a:solidFill>
              </a:rPr>
              <a:t>ПИСЬМО</a:t>
            </a:r>
            <a:endParaRPr lang="ru-RU" sz="6200" b="1" dirty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rgbClr val="002060"/>
                </a:solidFill>
              </a:rPr>
              <a:t>Учебные пособия</a:t>
            </a:r>
            <a:r>
              <a:rPr lang="ru-RU" sz="6600" dirty="0" smtClean="0">
                <a:solidFill>
                  <a:srgbClr val="002060"/>
                </a:solidFill>
              </a:rPr>
              <a:t>: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sz="2800" b="1" i="1" dirty="0" err="1">
                <a:solidFill>
                  <a:srgbClr val="002060"/>
                </a:solidFill>
              </a:rPr>
              <a:t>Гуманова</a:t>
            </a:r>
            <a:r>
              <a:rPr lang="ru-RU" sz="2800" b="1" i="1" dirty="0">
                <a:solidFill>
                  <a:srgbClr val="002060"/>
                </a:solidFill>
              </a:rPr>
              <a:t> Ю. Л. и др. </a:t>
            </a:r>
            <a:r>
              <a:rPr lang="ru-RU" sz="2800" b="1" dirty="0">
                <a:solidFill>
                  <a:srgbClr val="002060"/>
                </a:solidFill>
              </a:rPr>
              <a:t>Английский язык для юристов: Базовый курс / под ред. Т</a:t>
            </a:r>
            <a:r>
              <a:rPr lang="en-US" sz="2800" b="1" dirty="0">
                <a:solidFill>
                  <a:srgbClr val="002060"/>
                </a:solidFill>
              </a:rPr>
              <a:t>. </a:t>
            </a:r>
            <a:r>
              <a:rPr lang="ru-RU" sz="2800" b="1" dirty="0">
                <a:solidFill>
                  <a:srgbClr val="002060"/>
                </a:solidFill>
              </a:rPr>
              <a:t>Шишкиной</a:t>
            </a:r>
            <a:r>
              <a:rPr lang="en-US" sz="2800" b="1" dirty="0">
                <a:solidFill>
                  <a:srgbClr val="002060"/>
                </a:solidFill>
              </a:rPr>
              <a:t>. </a:t>
            </a:r>
            <a:r>
              <a:rPr lang="ru-RU" sz="2800" b="1" dirty="0">
                <a:solidFill>
                  <a:srgbClr val="002060"/>
                </a:solidFill>
              </a:rPr>
              <a:t>М</a:t>
            </a:r>
            <a:r>
              <a:rPr lang="en-US" sz="2800" b="1" dirty="0">
                <a:solidFill>
                  <a:srgbClr val="002060"/>
                </a:solidFill>
              </a:rPr>
              <a:t>., 2002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endParaRPr lang="ru-RU" sz="2800" b="1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b="1" dirty="0">
                <a:solidFill>
                  <a:srgbClr val="002060"/>
                </a:solidFill>
              </a:rPr>
              <a:t>Professional English in Use: Law. Cambridge, 2008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endParaRPr lang="ru-RU" sz="2800" b="1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b="1" i="1" dirty="0" err="1">
                <a:solidFill>
                  <a:srgbClr val="002060"/>
                </a:solidFill>
              </a:rPr>
              <a:t>Krois</a:t>
            </a:r>
            <a:r>
              <a:rPr lang="en-US" sz="2800" b="1" i="1" dirty="0">
                <a:solidFill>
                  <a:srgbClr val="002060"/>
                </a:solidFill>
              </a:rPr>
              <a:t>-Lindner A.</a:t>
            </a:r>
            <a:r>
              <a:rPr lang="en-US" sz="2800" b="1" dirty="0">
                <a:solidFill>
                  <a:srgbClr val="002060"/>
                </a:solidFill>
              </a:rPr>
              <a:t> International Legal English. </a:t>
            </a:r>
            <a:r>
              <a:rPr lang="en-US" sz="2800" b="1" dirty="0" smtClean="0">
                <a:solidFill>
                  <a:srgbClr val="002060"/>
                </a:solidFill>
              </a:rPr>
              <a:t>Cambridge</a:t>
            </a:r>
            <a:r>
              <a:rPr lang="en-US" sz="2800" b="1" dirty="0">
                <a:solidFill>
                  <a:srgbClr val="002060"/>
                </a:solidFill>
              </a:rPr>
              <a:t>, 2010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endParaRPr lang="ru-RU" sz="2800" b="1" dirty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b="1" i="1" dirty="0" err="1">
                <a:solidFill>
                  <a:srgbClr val="002060"/>
                </a:solidFill>
              </a:rPr>
              <a:t>Krois</a:t>
            </a:r>
            <a:r>
              <a:rPr lang="en-US" sz="2800" b="1" i="1" dirty="0">
                <a:solidFill>
                  <a:srgbClr val="002060"/>
                </a:solidFill>
              </a:rPr>
              <a:t>-Lindner A., Firth M. </a:t>
            </a:r>
            <a:r>
              <a:rPr lang="en-US" sz="2800" b="1" dirty="0">
                <a:solidFill>
                  <a:srgbClr val="002060"/>
                </a:solidFill>
              </a:rPr>
              <a:t>Introduction to International English. Cambridge, 2011.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57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Учебно-тематический </a:t>
            </a:r>
            <a:r>
              <a:rPr lang="ru-RU" b="1" dirty="0" smtClean="0">
                <a:solidFill>
                  <a:srgbClr val="002060"/>
                </a:solidFill>
              </a:rPr>
              <a:t>план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194266"/>
          <a:ext cx="8858311" cy="5306568"/>
        </p:xfrm>
        <a:graphic>
          <a:graphicData uri="http://schemas.openxmlformats.org/drawingml/2006/table">
            <a:tbl>
              <a:tblPr/>
              <a:tblGrid>
                <a:gridCol w="1285884"/>
                <a:gridCol w="4921378"/>
                <a:gridCol w="1150852"/>
                <a:gridCol w="1500197"/>
              </a:tblGrid>
              <a:tr h="1275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Наименование раздела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Кол.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Час.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Практикум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Обзор мира права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Преступление и наказание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Правовое принуждение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Судебный 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Карательная система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Рамка 6"/>
          <p:cNvSpPr/>
          <p:nvPr/>
        </p:nvSpPr>
        <p:spPr>
          <a:xfrm>
            <a:off x="0" y="2285992"/>
            <a:ext cx="9144000" cy="1071570"/>
          </a:xfrm>
          <a:prstGeom prst="fra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270082"/>
          <a:ext cx="8501123" cy="4802124"/>
        </p:xfrm>
        <a:graphic>
          <a:graphicData uri="http://schemas.openxmlformats.org/drawingml/2006/table">
            <a:tbl>
              <a:tblPr/>
              <a:tblGrid>
                <a:gridCol w="903747"/>
                <a:gridCol w="4465516"/>
                <a:gridCol w="662184"/>
                <a:gridCol w="1391938"/>
                <a:gridCol w="1077738"/>
              </a:tblGrid>
              <a:tr h="318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Наименование раздела, тема урока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Кол.</a:t>
                      </a: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Час.</a:t>
                      </a: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Домашнее</a:t>
                      </a: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задание</a:t>
                      </a: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проведения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Обзор мира права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Необходимость в праве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3-8.09.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Законы древнего Вавилона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10-15.09.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Право в древней Греции и Риме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17-22.09.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Основы права Великобритании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24-29.09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Кодекс Наполеона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1-6.10.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Преступление и наказание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Что такое преступление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15-20-10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Преступление и преступники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22-27.10.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32536" marR="32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Причины преступления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Текст, упр.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29.10-10.11.</a:t>
                      </a:r>
                    </a:p>
                  </a:txBody>
                  <a:tcPr marL="32536" marR="32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117439"/>
            <a:ext cx="850112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</a:rPr>
              <a:t>Пример.</a:t>
            </a:r>
            <a:r>
              <a:rPr lang="ru-RU" sz="2800" b="1" dirty="0" smtClean="0">
                <a:solidFill>
                  <a:srgbClr val="002060"/>
                </a:solidFill>
              </a:rPr>
              <a:t> Расшифровка разделов «Обзор мира права» и «Преступление и наказание» 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534</Words>
  <Application>Microsoft Office PowerPoint</Application>
  <PresentationFormat>Экран (4:3)</PresentationFormat>
  <Paragraphs>138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Разработка и апробация междисциплинарного элективного курса  «АНГЛИЙСКИЙ ЯЗЫК В СФЕРЕ ПРАВОВЕДЕНИЯ»  (для учащихся 10-11 классов)</vt:lpstr>
      <vt:lpstr>ПРИЧИНЫ ВЫБОРА МЕТОДИЧЕСКОЙ ТЕМЫ</vt:lpstr>
      <vt:lpstr>МЕЖПРЕДМЕТНЫЕ СВЯЗИ КУРСА</vt:lpstr>
      <vt:lpstr>Цель элективного курса «Английский язык в сфере правоведения»:</vt:lpstr>
      <vt:lpstr>ЗАДАЧИ КУРСА:</vt:lpstr>
      <vt:lpstr>Требования к видам речевой деятельности в рамках курса.</vt:lpstr>
      <vt:lpstr>Учебные пособия:</vt:lpstr>
      <vt:lpstr>Учебно-тематический план</vt:lpstr>
      <vt:lpstr>Слайд 9</vt:lpstr>
      <vt:lpstr>Результаты работы над методической темой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апробация междисциплинарного элективного курса  «АНГЛИЙСКИЙ ЯЗЫК В СФЕРЕ ПРАВОВЕДЕНИЯ» </dc:title>
  <dc:creator>Admin</dc:creator>
  <cp:lastModifiedBy>Admin</cp:lastModifiedBy>
  <cp:revision>11</cp:revision>
  <dcterms:created xsi:type="dcterms:W3CDTF">2014-02-04T18:37:48Z</dcterms:created>
  <dcterms:modified xsi:type="dcterms:W3CDTF">2014-10-30T20:16:19Z</dcterms:modified>
</cp:coreProperties>
</file>