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4" r:id="rId3"/>
    <p:sldId id="260" r:id="rId4"/>
    <p:sldId id="261" r:id="rId5"/>
    <p:sldId id="262" r:id="rId6"/>
    <p:sldId id="263" r:id="rId7"/>
    <p:sldId id="265" r:id="rId8"/>
    <p:sldId id="266" r:id="rId9"/>
    <p:sldId id="257" r:id="rId10"/>
    <p:sldId id="258" r:id="rId11"/>
    <p:sldId id="25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86434" autoAdjust="0"/>
  </p:normalViewPr>
  <p:slideViewPr>
    <p:cSldViewPr>
      <p:cViewPr varScale="1">
        <p:scale>
          <a:sx n="65" d="100"/>
          <a:sy n="65" d="100"/>
        </p:scale>
        <p:origin x="-14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Образовательно-производственный кластер и развитие профессиональной компетентности кадров</a:t>
            </a:r>
            <a:endParaRPr lang="ru-RU" sz="3600" dirty="0" smtClean="0">
              <a:solidFill>
                <a:srgbClr val="FFFF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(система среднего профессионального образования)</a:t>
            </a:r>
            <a:endParaRPr lang="ru-RU" sz="3600" dirty="0" smtClean="0">
              <a:solidFill>
                <a:srgbClr val="FFFF00"/>
              </a:solidFill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Организационная диаграмма 300"/>
          <p:cNvPicPr>
            <a:picLocks noChangeArrowheads="1"/>
          </p:cNvPicPr>
          <p:nvPr/>
        </p:nvPicPr>
        <p:blipFill>
          <a:blip r:embed="rId2" cstate="print"/>
          <a:srcRect l="-5780" r="-5743"/>
          <a:stretch>
            <a:fillRect/>
          </a:stretch>
        </p:blipFill>
        <p:spPr bwMode="auto">
          <a:xfrm>
            <a:off x="0" y="0"/>
            <a:ext cx="867645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616530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Методы обучения на рабочем месте</a:t>
            </a:r>
            <a:endParaRPr lang="ru-RU" sz="24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Организационная диаграмма 40"/>
          <p:cNvPicPr>
            <a:picLocks noChangeArrowheads="1"/>
          </p:cNvPicPr>
          <p:nvPr/>
        </p:nvPicPr>
        <p:blipFill>
          <a:blip r:embed="rId2" cstate="print"/>
          <a:srcRect t="-8022" b="-8264"/>
          <a:stretch>
            <a:fillRect/>
          </a:stretch>
        </p:blipFill>
        <p:spPr bwMode="auto">
          <a:xfrm>
            <a:off x="179512" y="0"/>
            <a:ext cx="878497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5949280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МЕТОДЫ ОБУЧЕНИЯ ВНЕ РАБОЧЕГО МЕСТА</a:t>
            </a:r>
            <a:endParaRPr lang="ru-RU" sz="24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Диаграмма 2"/>
          <p:cNvPicPr>
            <a:picLocks noChangeArrowheads="1"/>
          </p:cNvPicPr>
          <p:nvPr/>
        </p:nvPicPr>
        <p:blipFill>
          <a:blip r:embed="rId2" cstate="print"/>
          <a:srcRect t="14047" r="6790" b="-89"/>
          <a:stretch>
            <a:fillRect/>
          </a:stretch>
        </p:blipFill>
        <p:spPr bwMode="auto">
          <a:xfrm>
            <a:off x="251520" y="692696"/>
            <a:ext cx="8568952" cy="45220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587727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Динамика коэффициента эффективности формирования умений преподавателей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Mcy;&amp;acy;&amp;rcy;&amp;ocy;&amp;ncy; &amp;Acy;&amp;rcy;&amp;kcy;&amp;acy;&amp;dcy;&amp;icy;&amp;jcy; &amp;IEcy;&amp;vcy;&amp;scy;&amp;iecy;&amp;iecy;&amp;vcy;&amp;icy;&amp;ch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12160" y="836712"/>
            <a:ext cx="2939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ИПК (ЛОИРО)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урок\DSC01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44675" y="-176213"/>
            <a:ext cx="12833350" cy="7210426"/>
          </a:xfrm>
          <a:prstGeom prst="rect">
            <a:avLst/>
          </a:prstGeom>
          <a:noFill/>
        </p:spPr>
      </p:pic>
      <p:pic>
        <p:nvPicPr>
          <p:cNvPr id="1027" name="Picture 3" descr="C:\Users\User\Desktop\урок\DSC01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44675" y="-176213"/>
            <a:ext cx="12833350" cy="72104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5733256"/>
            <a:ext cx="4199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ТЕОРИЯ НА ФАКУЛЬТЕТЕ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урок\DSC00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00" y="0"/>
            <a:ext cx="93218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5805264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ОПЫТНО-ЭКСПЕРИМЕНТАЛЬНЫЙ УЧАСТОК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папки  Антона !\09.04.2014\DSC_0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039" y="0"/>
            <a:ext cx="925803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79713" y="544522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ПРОФЕССИОНАЛЬНЫЕ ПАРТНЁРЫ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апки  Антона !\19.03.2014\DSC_0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5" y="4581128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коучем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предполагает достижение определённой цели, новых, позитивно сформулированных результатов в жизни и работе.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0"/>
          <a:ext cx="8676456" cy="1584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76456"/>
              </a:tblGrid>
              <a:tr h="1340768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Компонент </a:t>
                      </a:r>
                      <a:r>
                        <a:rPr kumimoji="0" lang="ru-RU" sz="2000" b="0" u="sng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целеполагания</a:t>
                      </a:r>
                      <a:r>
                        <a:rPr kumimoji="0" lang="ru-RU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ctr"/>
                      <a:r>
                        <a:rPr kumimoji="0" lang="ru-RU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профессиональной компетентности преподавателей в совместной  деятельности со студентами  в условиях образовательно-производственного кластера</a:t>
                      </a:r>
                    </a:p>
                    <a:p>
                      <a:pPr algn="ctr"/>
                      <a:endParaRPr lang="ru-RU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2060848"/>
          <a:ext cx="8676456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6456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u="sng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Компонент кластерной среды профессионального обучения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2636913"/>
          <a:ext cx="8676456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114"/>
                <a:gridCol w="2169114"/>
                <a:gridCol w="2169114"/>
                <a:gridCol w="2169114"/>
              </a:tblGrid>
              <a:tr h="2232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Объединение учреждений по специализациям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Образовательные ступени учреждения СПО 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Субъекты кластера (преподаватели; лаборанты; работники ОЭУ; родители; студенты)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Разнообразие практик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5229200"/>
          <a:ext cx="8676456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6456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u="sng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Содержательно-деятельностный</a:t>
                      </a:r>
                      <a:r>
                        <a:rPr kumimoji="0" lang="ru-RU" sz="2000" b="1" u="sng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компонент</a:t>
                      </a:r>
                      <a:r>
                        <a:rPr kumimoji="0"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 аналитической; маркетинговой; исследовательской; проектировочной; менеджерской компетенций в условиях кластера </a:t>
                      </a:r>
                      <a:endParaRPr lang="ru-RU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3" name="Стрелка вниз 12"/>
          <p:cNvSpPr/>
          <p:nvPr/>
        </p:nvSpPr>
        <p:spPr>
          <a:xfrm>
            <a:off x="4211960" y="1628800"/>
            <a:ext cx="4846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211960" y="4869160"/>
            <a:ext cx="4846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211960" y="6525344"/>
            <a:ext cx="484632" cy="332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rot="5400000" flipH="1" flipV="1">
            <a:off x="5809828" y="3775348"/>
            <a:ext cx="6165304" cy="12700"/>
          </a:xfrm>
          <a:prstGeom prst="bentConnector3">
            <a:avLst>
              <a:gd name="adj1" fmla="val 9984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8604448" y="69269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64704"/>
          <a:ext cx="8748464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8464"/>
              </a:tblGrid>
              <a:tr h="13681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u="sng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Компонент </a:t>
                      </a:r>
                      <a:r>
                        <a:rPr kumimoji="0" lang="ru-RU" sz="2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структурной организации учебной, практической и производственной </a:t>
                      </a:r>
                      <a:br>
                        <a:rPr kumimoji="0" lang="ru-RU" sz="2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2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деятельности преподавателей в кластере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трелка вниз 2"/>
          <p:cNvSpPr/>
          <p:nvPr/>
        </p:nvSpPr>
        <p:spPr>
          <a:xfrm>
            <a:off x="4427984" y="0"/>
            <a:ext cx="484632" cy="692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060848"/>
          <a:ext cx="874846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116"/>
                <a:gridCol w="2187116"/>
                <a:gridCol w="2187116"/>
                <a:gridCol w="2187116"/>
              </a:tblGrid>
              <a:tr h="15121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Базовая подготовка в условиях ИПК</a:t>
                      </a:r>
                    </a:p>
                    <a:p>
                      <a:pPr algn="ctr"/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Внутрифирменное обучение  в условиях кластера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Практикум на опытно- экспериментальном участке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Производственная практика в кластере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4293096"/>
          <a:ext cx="8748464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8464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u="sng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Результативный компонент</a:t>
                      </a:r>
                      <a:r>
                        <a:rPr kumimoji="0" lang="ru-RU" sz="2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kumimoji="0" lang="ru-RU" sz="2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динамика условий обучения; развитие профессиональной компетентности преподавателей; качество подготовки студентов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4427984" y="3645024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6021288"/>
            <a:ext cx="874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Модель формирования профессиональной компетентности преподавателей учреждения СПО на основе кластерного подхода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5400000" flipH="1" flipV="1">
            <a:off x="6313884" y="2506588"/>
            <a:ext cx="5085184" cy="72008"/>
          </a:xfrm>
          <a:prstGeom prst="bentConnector3">
            <a:avLst>
              <a:gd name="adj1" fmla="val -40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 noChangeAspect="1"/>
          </p:cNvGrpSpPr>
          <p:nvPr/>
        </p:nvGrpSpPr>
        <p:grpSpPr bwMode="auto">
          <a:xfrm>
            <a:off x="754063" y="332657"/>
            <a:ext cx="7490345" cy="5544616"/>
            <a:chOff x="2357" y="8246"/>
            <a:chExt cx="7194" cy="3207"/>
          </a:xfrm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2357" y="8246"/>
              <a:ext cx="7194" cy="320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4157" y="10287"/>
              <a:ext cx="5255" cy="3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Предприятия по практике и трудоустройству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2369" y="8334"/>
              <a:ext cx="1839" cy="7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Деканат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политехнического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факультета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2358" y="9412"/>
              <a:ext cx="1357" cy="6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Преподаватели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4289" y="8334"/>
              <a:ext cx="1727" cy="6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Руководители ОЭУ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6097" y="8334"/>
              <a:ext cx="1883" cy="6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Спонсоры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8099" y="8329"/>
              <a:ext cx="1319" cy="6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Представители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ВУЗов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4226" y="9412"/>
              <a:ext cx="3690" cy="60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bg1"/>
                  </a:solidFill>
                  <a:cs typeface="Arial" pitchFamily="34" charset="0"/>
                </a:rPr>
                <a:t>Координационно-прогностическая группа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2357" y="10293"/>
              <a:ext cx="1357" cy="4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Родители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8192" y="9393"/>
              <a:ext cx="1188" cy="60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Студенты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7898" y="9690"/>
              <a:ext cx="294" cy="1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 flipH="1">
              <a:off x="3714" y="9691"/>
              <a:ext cx="494" cy="1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 flipH="1">
              <a:off x="3714" y="10015"/>
              <a:ext cx="494" cy="432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>
              <a:off x="3854" y="9118"/>
              <a:ext cx="354" cy="275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>
              <a:off x="5260" y="9025"/>
              <a:ext cx="1" cy="368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6828" y="9025"/>
              <a:ext cx="1" cy="368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7898" y="9025"/>
              <a:ext cx="421" cy="368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Text Box 20"/>
            <p:cNvSpPr txBox="1">
              <a:spLocks noChangeArrowheads="1"/>
            </p:cNvSpPr>
            <p:nvPr/>
          </p:nvSpPr>
          <p:spPr bwMode="auto">
            <a:xfrm>
              <a:off x="2631" y="10758"/>
              <a:ext cx="6744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all" normalizeH="0" baseline="0" dirty="0" smtClean="0">
                  <a:ln w="0"/>
                  <a:solidFill>
                    <a:srgbClr val="FFFF00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Arial" pitchFamily="34" charset="0"/>
                </a:rPr>
                <a:t>Структура координационно-прогностической группы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>
              <a:off x="6016" y="9995"/>
              <a:ext cx="8" cy="333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429</TotalTime>
  <Words>199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Admin</cp:lastModifiedBy>
  <cp:revision>27</cp:revision>
  <dcterms:created xsi:type="dcterms:W3CDTF">2014-05-28T14:44:57Z</dcterms:created>
  <dcterms:modified xsi:type="dcterms:W3CDTF">2014-11-14T07:32:02Z</dcterms:modified>
</cp:coreProperties>
</file>