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1" r:id="rId2"/>
    <p:sldId id="287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89" r:id="rId12"/>
    <p:sldId id="270" r:id="rId13"/>
    <p:sldId id="284" r:id="rId14"/>
    <p:sldId id="281" r:id="rId15"/>
    <p:sldId id="291" r:id="rId16"/>
    <p:sldId id="282" r:id="rId17"/>
    <p:sldId id="275" r:id="rId18"/>
    <p:sldId id="285" r:id="rId19"/>
    <p:sldId id="278" r:id="rId20"/>
    <p:sldId id="277" r:id="rId21"/>
    <p:sldId id="286" r:id="rId22"/>
    <p:sldId id="280" r:id="rId23"/>
    <p:sldId id="25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0263F-FB45-4924-9D9C-4271D8015776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A85332-78D0-4E20-9390-37A6617526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80531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25E8E-5770-439F-9078-88402EAD853F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1902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25E8E-5770-439F-9078-88402EAD853F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679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25E8E-5770-439F-9078-88402EAD853F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3427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F8EE4-F5A9-4D06-B706-9ABA34EBAC01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F8EE4-F5A9-4D06-B706-9ABA34EBAC01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tx2">
                <a:lumMod val="60000"/>
                <a:lumOff val="40000"/>
              </a:schemeClr>
            </a:gs>
            <a:gs pos="8000">
              <a:srgbClr val="85C2FF"/>
            </a:gs>
            <a:gs pos="8000">
              <a:srgbClr val="0070C0"/>
            </a:gs>
            <a:gs pos="80000">
              <a:schemeClr val="tx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hyperlink" Target="&#1087;&#1088;&#1086;&#1077;&#1082;&#1090;%20&#1085;&#1072;&#1089;&#1090;&#1080;%20&#1080;%20&#1075;&#1077;&#1083;&#1080;.mp4" TargetMode="Externa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1736" y="340846"/>
            <a:ext cx="3953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«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Каменногорский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ЦО»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3500438"/>
            <a:ext cx="79296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(обобщение опыта совместной деятельности коллектива обучающихся, родителей класса  и классного руководителя)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85719" y="5214950"/>
            <a:ext cx="4169411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Ж.Л. Дёмина, Т.Б. Сорокина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4348" y="2000240"/>
            <a:ext cx="82153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8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Патриотическое воспитание школьников: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8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вчера, сегодня, завтра</a:t>
            </a:r>
            <a:r>
              <a:rPr lang="ru-RU" sz="2800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ea typeface="Calibri"/>
              </a:rPr>
              <a:t>                  </a:t>
            </a:r>
            <a:endParaRPr lang="ru-RU" sz="2800" b="1" dirty="0">
              <a:ln w="1905">
                <a:solidFill>
                  <a:schemeClr val="accent2">
                    <a:lumMod val="50000"/>
                  </a:schemeClr>
                </a:solidFill>
              </a:ln>
              <a:solidFill>
                <a:schemeClr val="tx2">
                  <a:lumMod val="50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ea typeface="Calibri"/>
            </a:endParaRPr>
          </a:p>
        </p:txBody>
      </p:sp>
      <p:pic>
        <p:nvPicPr>
          <p:cNvPr id="1026" name="Picture 2" descr="D:\татьяна\патр.восп\нпк\178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1928826" cy="18656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919394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данил\Desktop\6а ноябрь-январь\IMG_011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4346" y="0"/>
            <a:ext cx="3411407" cy="22145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028" name="Picture 4" descr="C:\Users\данил\Desktop\6а ноябрь-январь\IMG_015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6050" y="285728"/>
            <a:ext cx="3347864" cy="22430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029" name="Picture 5" descr="C:\Users\данил\Desktop\6а ноябрь-январь\IMG_014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975" y="428604"/>
            <a:ext cx="3750495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030" name="Picture 6" descr="C:\Users\данил\Desktop\6а ноябрь-январь\IMG_012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4214818"/>
            <a:ext cx="3548324" cy="23655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428596" y="2571744"/>
            <a:ext cx="3024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Библиотека </a:t>
            </a:r>
            <a:r>
              <a:rPr lang="ru-RU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Алвара</a:t>
            </a:r>
            <a:r>
              <a:rPr lang="ru-RU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Аалто</a:t>
            </a:r>
            <a:endParaRPr lang="ru-RU" sz="32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данил\Desktop\6а ноябрь-январь\IMG_0160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2" y="3000372"/>
            <a:ext cx="5136315" cy="3643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043887034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979712" y="2357395"/>
            <a:ext cx="3384376" cy="259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168352" cy="224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93096"/>
            <a:ext cx="3564955" cy="2355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5589462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14810" cy="31766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3212326"/>
            <a:ext cx="5004048" cy="33383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76056" y="3645024"/>
            <a:ext cx="44291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Спортсмены России, вперед же стремитесь,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 победным вершинам идите вперед!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достиженьями своими гордитесь,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Болеть же будет весь российский народ!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В.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Смольянинов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5 а 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4952" y="0"/>
            <a:ext cx="4299048" cy="2865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4433492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3857652" cy="2214530"/>
          </a:xfr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Военный музей Карельского перешейка </a:t>
            </a:r>
            <a:br>
              <a:rPr lang="ru-RU" sz="36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г. Выборг</a:t>
            </a:r>
            <a:endParaRPr lang="ru-RU" sz="3600" b="1" dirty="0">
              <a:ln w="1905"/>
              <a:solidFill>
                <a:srgbClr val="00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данил\Desktop\6а ноябрь-январь\IMG_01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5248"/>
            <a:ext cx="4572000" cy="304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6" name="Picture 2" descr="C:\Users\данил\Desktop\6а ноябрь-январь\IMG_019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7219" y="3286124"/>
            <a:ext cx="4476781" cy="33575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7" name="Picture 2" descr="C:\Users\данил\Desktop\6а ноябрь-январь\IMG_021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3143248"/>
            <a:ext cx="4929221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488" y="142852"/>
            <a:ext cx="3213587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4" name="Picture 2" descr="C:\Users\данил\Desktop\6а ноябрь-январь\IMG_043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4346" y="214290"/>
            <a:ext cx="3429024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5" name="Picture 2" descr="C:\Users\данил\Desktop\6а ноябрь-январь\IMG_044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4346" y="3786190"/>
            <a:ext cx="3536181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6" name="Picture 2" descr="C:\Users\данил\Desktop\6а ноябрь-январь\IMG_044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0364" y="2285992"/>
            <a:ext cx="3071834" cy="21059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7" name="Picture 2" descr="C:\Users\данил\Desktop\6а ноябрь-январь\IMG_0438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663" y="785794"/>
            <a:ext cx="3643337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3" name="Picture 2" descr="C:\Users\данил\Desktop\6а ноябрь-январь\IMG_0427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8152" y="4071942"/>
            <a:ext cx="3475848" cy="22981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8" name="Picture 2" descr="C:\Users\данил\Desktop\6а ноябрь-январь\IMG_0439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0364" y="4357693"/>
            <a:ext cx="3357586" cy="22383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9" name="Заголовок 4"/>
          <p:cNvSpPr>
            <a:spLocks noGrp="1"/>
          </p:cNvSpPr>
          <p:nvPr>
            <p:ph type="title"/>
          </p:nvPr>
        </p:nvSpPr>
        <p:spPr>
          <a:xfrm>
            <a:off x="-285784" y="2285992"/>
            <a:ext cx="3757610" cy="165416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66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Конкурс чтецов</a:t>
            </a:r>
            <a:endParaRPr lang="ru-RU" sz="3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000066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954137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данил\Desktop\6а ноябрь-январь\IMG_048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2843"/>
            <a:ext cx="5572132" cy="2943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C:\Users\данил\Desktop\проект ПОБЕДА\блокадная ласточка\фото\250230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71698"/>
            <a:ext cx="3571900" cy="3386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5386390" y="285728"/>
            <a:ext cx="3757610" cy="229710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Акция «Блокадная ласточка»</a:t>
            </a:r>
            <a:endParaRPr lang="ru-RU" sz="40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5072066" y="0"/>
            <a:ext cx="4071934" cy="69864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304704" rIns="91440" bIns="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АКЦИЯ </a:t>
            </a:r>
            <a:r>
              <a:rPr kumimoji="0" lang="ru-RU" sz="1600" b="1" i="1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1" i="1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БЛОКАДНАЯ ЛАСТОЧКА</a:t>
            </a:r>
            <a:r>
              <a:rPr kumimoji="0" lang="ru-RU" sz="1600" b="1" i="1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16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Друзья, дорогие </a:t>
            </a:r>
            <a:r>
              <a:rPr kumimoji="0" lang="ru-RU" sz="1600" b="1" i="1" u="none" strike="noStrike" spc="50" normalizeH="0" baseline="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земляки!Сегодня</a:t>
            </a:r>
            <a:r>
              <a:rPr kumimoji="0" lang="ru-RU" sz="1600" b="1" i="1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27 января 2015 года, отмечается 71 годовщина полного снятия Блокады Ленинграда.  Ленинградцы защитили свой любимый город, несмотря на бомбардировки, несказанные страдания от голода, холода и болезней.</a:t>
            </a:r>
            <a:r>
              <a:rPr kumimoji="0" lang="ru-RU" sz="16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Весной сорок второго года множество ленинградцев носило на груди жетон - ЛАСТОЧКУ с письмом в клюве. Этот символ стал коротким и ясным ответом на заявления немецкой пропаганды о том, что теперь в город даже птица не пролетит.</a:t>
            </a:r>
            <a:endParaRPr kumimoji="0" lang="ru-RU" sz="16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Люди ждали благих вестей с фронта, они никогда не теряли связи с огромной страной, несмотря на то, что они были полностью отрезаны от нее. «Блокадная ласточка» стала символом жизни блокадного города.</a:t>
            </a:r>
            <a:endParaRPr kumimoji="0" lang="ru-RU" sz="16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 должны помнить  о подвиге </a:t>
            </a:r>
            <a:endParaRPr kumimoji="0" lang="ru-RU" sz="16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Ленинграда и ленинградцев!</a:t>
            </a:r>
            <a:endParaRPr kumimoji="0" lang="ru-RU" sz="16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3" name="Рисунок 1" descr="last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214678" y="4643446"/>
            <a:ext cx="1857388" cy="11707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74366245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D:\татьяна\патр.восп\IMG_068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714779" y="3071810"/>
            <a:ext cx="5679285" cy="37861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4560894"/>
            <a:ext cx="3757610" cy="2297106"/>
          </a:xfrm>
          <a:noFill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Экспозиция в особняке графа Румянцева "Ленинград в годы Великой Отечественной войны"</a:t>
            </a:r>
            <a:endParaRPr lang="ru-RU" sz="2400" b="1" dirty="0">
              <a:ln w="1905"/>
              <a:solidFill>
                <a:srgbClr val="00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218" name="Picture 2" descr="D:\татьяна\патр.восп\IMG_07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214942" y="357166"/>
            <a:ext cx="3321867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3" descr="D:\татьяна\патр.восп\IMG_0693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214290"/>
            <a:ext cx="5002977" cy="33353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552713654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G:\Фото к проекту\IMG_078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8860" y="2214554"/>
            <a:ext cx="4929223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G:\Фото к проекту\IMG_079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600519"/>
            <a:ext cx="3419872" cy="227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57752" y="285728"/>
            <a:ext cx="39604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Пискаревское мемориальное кладбище</a:t>
            </a:r>
            <a:endParaRPr lang="ru-RU" sz="36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G:\Фото к проекту\IMG_076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46" y="-12617"/>
            <a:ext cx="4519483" cy="3012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9979422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татьяна\патр.восп\DSC065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286380" y="4686302"/>
            <a:ext cx="3857620" cy="217169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85728"/>
            <a:ext cx="3500430" cy="157163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000" b="1" dirty="0" smtClean="0">
                <a:ln w="1905">
                  <a:noFill/>
                </a:ln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Благотворительный аукцион</a:t>
            </a:r>
            <a:endParaRPr lang="ru-RU" sz="3000" b="1" dirty="0">
              <a:ln w="1905">
                <a:noFill/>
              </a:ln>
              <a:solidFill>
                <a:srgbClr val="00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1" descr="D:\татьяна\патр.восп\DSC06537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560598" y="0"/>
            <a:ext cx="5583402" cy="314324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145" name="Picture 1" descr="D:\татьяна\патр.восп\DSC06515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screen"/>
          <a:stretch>
            <a:fillRect/>
          </a:stretch>
        </p:blipFill>
        <p:spPr bwMode="auto">
          <a:xfrm>
            <a:off x="2857489" y="3786190"/>
            <a:ext cx="3933790" cy="221457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Picture 2" descr="D:\татьяна\патр.восп\DSC06523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2500306"/>
            <a:ext cx="4060686" cy="228601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339016848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2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23928" y="548680"/>
            <a:ext cx="4968552" cy="116580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Встреча с </a:t>
            </a:r>
            <a:r>
              <a:rPr lang="ru-RU" sz="24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Вохмяниной</a:t>
            </a:r>
            <a:r>
              <a:rPr lang="ru-RU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Евгенией Васильевной</a:t>
            </a:r>
            <a:endParaRPr lang="ru-RU" sz="24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5251" y="0"/>
            <a:ext cx="3714743" cy="2786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749660" y="2812244"/>
            <a:ext cx="5394340" cy="4045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D:\татьяна\гагарин\вохмянина ЕВ\вохмянина ев 127.jpg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42844" y="3286124"/>
            <a:ext cx="3429024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446026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33833" y="191683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Именно в гражданской ответственности, в патриотизме вижу консолидирующую базу нашей политики. Быть патриотом значит не только с уважением и любовью относиться к своей истории, хотя, безусловно, это очень важно, а прежде всего  служить обществу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стране.»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В. В. Путин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8539932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Фото к проекту\IMG_050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5786445" cy="38576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Фото к проекту\IMG_049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0496" y="3428998"/>
            <a:ext cx="5143504" cy="34290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19384" y="928670"/>
            <a:ext cx="3224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Встреча с участником войны в Афганистане (1979-1989гг)</a:t>
            </a:r>
            <a:endParaRPr lang="ru-RU" sz="24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7602463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татьяна\патр.восп\IMG_06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214290"/>
            <a:ext cx="5791170" cy="3286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 descr="D:\татьяна\патр.восп\IMG_066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07719" y="3643314"/>
            <a:ext cx="4360071" cy="29067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Заголовок 4"/>
          <p:cNvSpPr>
            <a:spLocks noGrp="1"/>
          </p:cNvSpPr>
          <p:nvPr>
            <p:ph type="title"/>
          </p:nvPr>
        </p:nvSpPr>
        <p:spPr>
          <a:xfrm>
            <a:off x="5857884" y="285728"/>
            <a:ext cx="3286116" cy="2571768"/>
          </a:xfr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0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Встреча с руководителем поискового отряда «Карельский мост»</a:t>
            </a:r>
            <a:br>
              <a:rPr lang="ru-RU" sz="30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Бондаревым В. Н.</a:t>
            </a:r>
            <a:endParaRPr lang="ru-RU" sz="3000" b="1" dirty="0">
              <a:ln w="1905"/>
              <a:solidFill>
                <a:srgbClr val="00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4"/>
          <p:cNvSpPr txBox="1">
            <a:spLocks/>
          </p:cNvSpPr>
          <p:nvPr/>
        </p:nvSpPr>
        <p:spPr>
          <a:xfrm>
            <a:off x="0" y="3714752"/>
            <a:ext cx="4500594" cy="285752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lvl="0" algn="ctr">
              <a:spcBef>
                <a:spcPct val="0"/>
              </a:spcBef>
            </a:pPr>
            <a:r>
              <a:rPr kumimoji="0" lang="ru-RU" sz="3000" b="1" i="0" u="none" strike="noStrike" kern="1200" normalizeH="0" baseline="0" noProof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Личные вещи </a:t>
            </a:r>
            <a:r>
              <a:rPr lang="ru-RU" sz="28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геройски погибшего снайпера - бойца Красной Армии</a:t>
            </a:r>
            <a:r>
              <a:rPr kumimoji="0" lang="ru-RU" sz="3000" b="1" i="0" u="none" strike="noStrike" kern="1200" normalizeH="0" baseline="0" noProof="0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, останки которого найдены </a:t>
            </a:r>
            <a:r>
              <a:rPr lang="ru-RU" sz="32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совсем рядом с нынешним хутором – усадьбой </a:t>
            </a:r>
            <a:r>
              <a:rPr lang="ru-RU" sz="3200" b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Сваргас</a:t>
            </a:r>
            <a:r>
              <a:rPr lang="ru-RU" sz="32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3000" b="1" i="0" u="none" strike="noStrike" kern="1200" normalizeH="0" baseline="0" noProof="0" dirty="0">
              <a:ln w="1905"/>
              <a:solidFill>
                <a:srgbClr val="00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604220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2588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10003207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44824"/>
            <a:ext cx="8229600" cy="1512168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5400" b="1" cap="all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Спасибо за внимание!</a:t>
            </a:r>
            <a:endParaRPr lang="ru-RU" sz="5400" b="1" cap="all" dirty="0">
              <a:ln w="0"/>
              <a:solidFill>
                <a:schemeClr val="tx2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1718" y="0"/>
            <a:ext cx="5280361" cy="352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26149"/>
            <a:ext cx="5004048" cy="33318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52120" y="908720"/>
            <a:ext cx="33848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Агитбригада 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пешите делать добро»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4699632"/>
            <a:ext cx="33906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Агитбригада </a:t>
            </a:r>
          </a:p>
          <a:p>
            <a:pPr algn="ctr"/>
            <a:r>
              <a:rPr lang="ru-RU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«Она написала блокаду»</a:t>
            </a:r>
            <a:endParaRPr lang="ru-RU" sz="32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6803382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анил\Desktop\Новая папка\IMG_7244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4179124" cy="278608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данил\Desktop\Новая папка\IMG_724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298" y="3789040"/>
            <a:ext cx="4603439" cy="30689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данил\Desktop\Новая папка\IMG_726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6314" y="214290"/>
            <a:ext cx="4179124" cy="278608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2910" y="2996952"/>
            <a:ext cx="800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Праздник Осенние посиделки</a:t>
            </a:r>
            <a:endParaRPr lang="ru-RU" sz="36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5976574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анил\Desktop\БААААААААААТЯ\ччччччччс\Мамины документы\Масленица Фото\IMG_796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5479" y="2214554"/>
            <a:ext cx="6108521" cy="40723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3075" name="Picture 3" descr="C:\Users\данил\Desktop\БААААААААААТЯ\ччччччччс\Мамины документы\Масленица Фото\IMG_799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14290"/>
            <a:ext cx="3750456" cy="2500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C:\Users\данил\Desktop\БААААААААААТЯ\ччччччччс\Мамины документы\Масленица Фото\IMG_800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000504"/>
            <a:ext cx="3735924" cy="2490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4929190" y="428604"/>
            <a:ext cx="33152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Праздник Масленица</a:t>
            </a:r>
            <a:endParaRPr lang="ru-RU" sz="40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198153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данил\Desktop\Новая папка\IMG_983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2" y="4000504"/>
            <a:ext cx="4071933" cy="2714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данил\Desktop\Новая папка\-XYQxsA5VA8 (2)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479" y="0"/>
            <a:ext cx="5145510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86446" y="2643182"/>
            <a:ext cx="2592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Ферма радости</a:t>
            </a:r>
            <a:endParaRPr lang="ru-RU" sz="40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9827" y="0"/>
            <a:ext cx="3854174" cy="25717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286" y="3644326"/>
            <a:ext cx="4498152" cy="29993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3547155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данил\Desktop\Новая папка\p8QdgHLYPkY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8549" y="428604"/>
            <a:ext cx="4603260" cy="30003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данил\Desktop\Новая папка\504mJBojKtc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1071546"/>
            <a:ext cx="4317122" cy="26642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C:\Users\данил\Desktop\Новая папка\SRx3wYWnps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3933056"/>
            <a:ext cx="4317122" cy="29249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данил\Desktop\Новая папка\wXA5KxZiecQ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6314" y="3786190"/>
            <a:ext cx="4124010" cy="2924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285720" y="0"/>
            <a:ext cx="47863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0066"/>
                </a:solidFill>
              </a:rPr>
              <a:t>Мастер-класс «Куклы в жизни русского народа»</a:t>
            </a:r>
            <a:endParaRPr lang="ru-RU" sz="28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4427905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данил\Desktop\Новая папка\IMG_704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7656" y="3500438"/>
            <a:ext cx="5036344" cy="33575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 descr="C:\Users\данил\Desktop\Новая папка\IMG_705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1470" y="3857628"/>
            <a:ext cx="4071966" cy="271464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данил\Desktop\Новая папка\IMG_697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0658" cy="35004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5572132" y="785794"/>
            <a:ext cx="328614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Поездка в Приозерск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072166" y="3500438"/>
            <a:ext cx="307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Крепость </a:t>
            </a:r>
            <a:r>
              <a:rPr lang="ru-RU" sz="24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Корела</a:t>
            </a:r>
            <a:endParaRPr lang="ru-RU" sz="24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908121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Фото к проекту\IMG_005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7308" y="2928934"/>
            <a:ext cx="5576692" cy="37177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4572000" y="285728"/>
            <a:ext cx="4857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Поездка в Гатчину</a:t>
            </a:r>
            <a:endParaRPr lang="ru-RU" sz="36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данил\Desktop\Новая папка\lmnWZc9D3L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85728"/>
            <a:ext cx="5252744" cy="35004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91548313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240</Words>
  <Application>Microsoft Office PowerPoint</Application>
  <PresentationFormat>Экран (4:3)</PresentationFormat>
  <Paragraphs>46</Paragraphs>
  <Slides>23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Военный музей Карельского перешейка  г. Выборг</vt:lpstr>
      <vt:lpstr>Конкурс чтецов</vt:lpstr>
      <vt:lpstr>Акция «Блокадная ласточка»</vt:lpstr>
      <vt:lpstr>Экспозиция в особняке графа Румянцева "Ленинград в годы Великой Отечественной войны"</vt:lpstr>
      <vt:lpstr>Слайд 17</vt:lpstr>
      <vt:lpstr>Благотворительный аукцион</vt:lpstr>
      <vt:lpstr>Встреча с Вохмяниной  Евгенией Васильевной</vt:lpstr>
      <vt:lpstr>Слайд 20</vt:lpstr>
      <vt:lpstr>Встреча с руководителем поискового отряда «Карельский мост» Бондаревым В. Н.</vt:lpstr>
      <vt:lpstr>Слайд 22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Олег</dc:creator>
  <cp:lastModifiedBy>Admin</cp:lastModifiedBy>
  <cp:revision>17</cp:revision>
  <dcterms:created xsi:type="dcterms:W3CDTF">2015-03-23T20:44:43Z</dcterms:created>
  <dcterms:modified xsi:type="dcterms:W3CDTF">2015-11-05T07:48:33Z</dcterms:modified>
</cp:coreProperties>
</file>