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6" r:id="rId6"/>
    <p:sldId id="261" r:id="rId7"/>
    <p:sldId id="262" r:id="rId8"/>
    <p:sldId id="263" r:id="rId9"/>
    <p:sldId id="264" r:id="rId10"/>
    <p:sldId id="265" r:id="rId11"/>
    <p:sldId id="267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3F324-4F18-48A0-AED0-D304EBE32AB0}" type="datetimeFigureOut">
              <a:rPr lang="ru-RU" smtClean="0"/>
              <a:t>13.11.2021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9355D75C-F7C4-4BAC-8D36-5E5F339A8E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3034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3F324-4F18-48A0-AED0-D304EBE32AB0}" type="datetimeFigureOut">
              <a:rPr lang="ru-RU" smtClean="0"/>
              <a:t>13.11.2021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355D75C-F7C4-4BAC-8D36-5E5F339A8E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0713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3F324-4F18-48A0-AED0-D304EBE32AB0}" type="datetimeFigureOut">
              <a:rPr lang="ru-RU" smtClean="0"/>
              <a:t>13.11.2021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355D75C-F7C4-4BAC-8D36-5E5F339A8E8F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544281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3F324-4F18-48A0-AED0-D304EBE32AB0}" type="datetimeFigureOut">
              <a:rPr lang="ru-RU" smtClean="0"/>
              <a:t>13.11.2021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355D75C-F7C4-4BAC-8D36-5E5F339A8E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20123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3F324-4F18-48A0-AED0-D304EBE32AB0}" type="datetimeFigureOut">
              <a:rPr lang="ru-RU" smtClean="0"/>
              <a:t>13.11.2021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355D75C-F7C4-4BAC-8D36-5E5F339A8E8F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996571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3F324-4F18-48A0-AED0-D304EBE32AB0}" type="datetimeFigureOut">
              <a:rPr lang="ru-RU" smtClean="0"/>
              <a:t>13.11.2021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355D75C-F7C4-4BAC-8D36-5E5F339A8E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42671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3F324-4F18-48A0-AED0-D304EBE32AB0}" type="datetimeFigureOut">
              <a:rPr lang="ru-RU" smtClean="0"/>
              <a:t>13.11.2021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5D75C-F7C4-4BAC-8D36-5E5F339A8E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70916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3F324-4F18-48A0-AED0-D304EBE32AB0}" type="datetimeFigureOut">
              <a:rPr lang="ru-RU" smtClean="0"/>
              <a:t>13.11.2021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5D75C-F7C4-4BAC-8D36-5E5F339A8E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3761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3F324-4F18-48A0-AED0-D304EBE32AB0}" type="datetimeFigureOut">
              <a:rPr lang="ru-RU" smtClean="0"/>
              <a:t>13.11.2021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5D75C-F7C4-4BAC-8D36-5E5F339A8E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959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3F324-4F18-48A0-AED0-D304EBE32AB0}" type="datetimeFigureOut">
              <a:rPr lang="ru-RU" smtClean="0"/>
              <a:t>13.11.2021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355D75C-F7C4-4BAC-8D36-5E5F339A8E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7200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3F324-4F18-48A0-AED0-D304EBE32AB0}" type="datetimeFigureOut">
              <a:rPr lang="ru-RU" smtClean="0"/>
              <a:t>13.11.2021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355D75C-F7C4-4BAC-8D36-5E5F339A8E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9385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3F324-4F18-48A0-AED0-D304EBE32AB0}" type="datetimeFigureOut">
              <a:rPr lang="ru-RU" smtClean="0"/>
              <a:t>13.11.2021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355D75C-F7C4-4BAC-8D36-5E5F339A8E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7023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3F324-4F18-48A0-AED0-D304EBE32AB0}" type="datetimeFigureOut">
              <a:rPr lang="ru-RU" smtClean="0"/>
              <a:t>13.11.2021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5D75C-F7C4-4BAC-8D36-5E5F339A8E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8356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3F324-4F18-48A0-AED0-D304EBE32AB0}" type="datetimeFigureOut">
              <a:rPr lang="ru-RU" smtClean="0"/>
              <a:t>13.11.2021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5D75C-F7C4-4BAC-8D36-5E5F339A8E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3290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3F324-4F18-48A0-AED0-D304EBE32AB0}" type="datetimeFigureOut">
              <a:rPr lang="ru-RU" smtClean="0"/>
              <a:t>13.11.2021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5D75C-F7C4-4BAC-8D36-5E5F339A8E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6170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3F324-4F18-48A0-AED0-D304EBE32AB0}" type="datetimeFigureOut">
              <a:rPr lang="ru-RU" smtClean="0"/>
              <a:t>13.11.2021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355D75C-F7C4-4BAC-8D36-5E5F339A8E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374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93F324-4F18-48A0-AED0-D304EBE32AB0}" type="datetimeFigureOut">
              <a:rPr lang="ru-RU" smtClean="0"/>
              <a:t>13.11.2021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9355D75C-F7C4-4BAC-8D36-5E5F339A8E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9842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594360"/>
            <a:ext cx="9144000" cy="2915603"/>
          </a:xfrm>
        </p:spPr>
        <p:txBody>
          <a:bodyPr>
            <a:normAutofit fontScale="90000"/>
          </a:bodyPr>
          <a:lstStyle/>
          <a:p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/>
              <a:t/>
            </a:r>
            <a:br>
              <a:rPr lang="ru-RU" sz="4400" b="1" dirty="0"/>
            </a:b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Инновационный проект 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«Организационные и методические вопросы оценки результатов обучения школьников с ОВЗ»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МОУ «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Колтушская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СОШ имени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И.П.Павлова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23033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228601"/>
            <a:ext cx="10515600" cy="1032163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Критерии и показатели эффективности проекта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1482436"/>
            <a:ext cx="10515600" cy="5032663"/>
          </a:xfrm>
        </p:spPr>
        <p:txBody>
          <a:bodyPr>
            <a:noAutofit/>
          </a:bodyPr>
          <a:lstStyle/>
          <a:p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Качественные критерии: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формирование подхода к оценочной деятельности как к инструменту помощи ребенку и семье в определении точки приложения взаимных усилий ребенка, семьи и специалистов для достижения желаемого результата обучения;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ликвидация проблем и образовательных дефицитов у обучающихся с ОВЗ;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сохранение эмоциональной стабильности обучающихся с ОВЗ и их родителей, признание объективности внешних оценок и выработка адекватности самооценки у обучающихся.</a:t>
            </a:r>
          </a:p>
        </p:txBody>
      </p:sp>
    </p:spTree>
    <p:extLst>
      <p:ext uri="{BB962C8B-B14F-4D97-AF65-F5344CB8AC3E}">
        <p14:creationId xmlns:p14="http://schemas.microsoft.com/office/powerpoint/2010/main" val="21338600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434342"/>
            <a:ext cx="10515600" cy="128362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работы муниципальной инновационной площадки за 2020-2021 учебный год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1967345"/>
            <a:ext cx="10515600" cy="4391891"/>
          </a:xfrm>
        </p:spPr>
        <p:txBody>
          <a:bodyPr>
            <a:normAutofit/>
          </a:bodyPr>
          <a:lstStyle/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ru-RU" sz="2400" dirty="0">
                <a:solidFill>
                  <a:prstClr val="black">
                    <a:tint val="75000"/>
                  </a:prst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Адаптированная основная общеобразовательная программа начального общего образования для обучающихся с ОВЗ </a:t>
            </a:r>
            <a:r>
              <a:rPr lang="ru-RU" sz="2400" dirty="0" smtClean="0">
                <a:solidFill>
                  <a:prstClr val="black">
                    <a:tint val="75000"/>
                  </a:prst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(вариант 5.2)</a:t>
            </a:r>
            <a:endParaRPr lang="ru-RU" sz="2400" dirty="0">
              <a:solidFill>
                <a:prstClr val="black">
                  <a:tint val="75000"/>
                </a:prst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ru-RU" sz="2400" dirty="0">
                <a:solidFill>
                  <a:prstClr val="black">
                    <a:tint val="75000"/>
                  </a:prst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Адаптированная основная общеобразовательная программа основного общего образования для обучающихся с ОВЗ </a:t>
            </a:r>
            <a:r>
              <a:rPr lang="ru-RU" sz="2400" dirty="0" smtClean="0">
                <a:solidFill>
                  <a:prstClr val="black">
                    <a:tint val="75000"/>
                  </a:prst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(для детей с ЗПР)</a:t>
            </a:r>
            <a:endParaRPr lang="ru-RU" sz="2400" dirty="0">
              <a:solidFill>
                <a:prstClr val="black">
                  <a:tint val="75000"/>
                </a:prst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ru-RU" sz="2400" dirty="0">
                <a:solidFill>
                  <a:prstClr val="black">
                    <a:tint val="75000"/>
                  </a:prst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Положение «О текущей, промежуточной и итоговой аттестации обучающихся с ОВЗ</a:t>
            </a:r>
            <a:r>
              <a:rPr lang="ru-RU" sz="2400" dirty="0" smtClean="0">
                <a:solidFill>
                  <a:prstClr val="black">
                    <a:tint val="75000"/>
                  </a:prst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»;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ru-RU" sz="2400" dirty="0" smtClean="0">
                <a:solidFill>
                  <a:prstClr val="black">
                    <a:tint val="75000"/>
                  </a:prst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План  </a:t>
            </a:r>
            <a:r>
              <a:rPr lang="ru-RU" sz="2400" dirty="0" err="1">
                <a:solidFill>
                  <a:prstClr val="black">
                    <a:tint val="75000"/>
                  </a:prst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внутришкольного</a:t>
            </a:r>
            <a:r>
              <a:rPr lang="ru-RU" sz="2400" dirty="0">
                <a:solidFill>
                  <a:prstClr val="black">
                    <a:tint val="75000"/>
                  </a:prst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контроля по реализации АООП;   </a:t>
            </a:r>
            <a:r>
              <a:rPr lang="ru-RU" sz="2400" dirty="0" smtClean="0">
                <a:solidFill>
                  <a:prstClr val="black">
                    <a:tint val="75000"/>
                  </a:prst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sz="2400" dirty="0">
              <a:solidFill>
                <a:prstClr val="black">
                  <a:tint val="75000"/>
                </a:prst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ru-RU" sz="2400" dirty="0">
                <a:solidFill>
                  <a:prstClr val="black">
                    <a:tint val="75000"/>
                  </a:prst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sz="2400" dirty="0" smtClean="0">
                <a:solidFill>
                  <a:prstClr val="black">
                    <a:tint val="75000"/>
                  </a:prst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осещение </a:t>
            </a:r>
            <a:r>
              <a:rPr lang="ru-RU" sz="2400" dirty="0">
                <a:solidFill>
                  <a:prstClr val="black">
                    <a:tint val="75000"/>
                  </a:prst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уроков и коррекционных занятий;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prstClr val="black">
                    <a:tint val="75000"/>
                  </a:prst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Проведено </a:t>
            </a:r>
            <a:r>
              <a:rPr lang="ru-RU" sz="2400" dirty="0">
                <a:solidFill>
                  <a:prstClr val="black">
                    <a:tint val="75000"/>
                  </a:prst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два административных совещания: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624035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Сведения о муниципальной инновационной    площадке в МОУ «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Колтушская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СОШ»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ТЕМА: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«Организационные и методические вопросы оценки результатов обучения школьников с ОВЗ»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системы оценки достижения обучающимися с ОВЗ планируемых результатов обучения  в соответствии с ФГОС НОО ОВЗ и проверка эффективности ее применения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07470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228601"/>
            <a:ext cx="10515600" cy="914400"/>
          </a:xfrm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задачи проекта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65760" y="1508761"/>
            <a:ext cx="11361420" cy="5097779"/>
          </a:xfrm>
        </p:spPr>
        <p:txBody>
          <a:bodyPr>
            <a:normAutofit fontScale="70000" lnSpcReduction="20000"/>
          </a:bodyPr>
          <a:lstStyle/>
          <a:p>
            <a:r>
              <a:rPr lang="ru-RU" sz="3200" dirty="0" smtClean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           </a:t>
            </a:r>
            <a:r>
              <a:rPr lang="ru-RU" sz="4000" dirty="0" smtClean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Реализация </a:t>
            </a:r>
            <a:r>
              <a:rPr lang="ru-RU" sz="40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адаптированных образовательных программ с учетом особенностей психофизического развития и возможностей детей с ОВЗ. </a:t>
            </a:r>
            <a:br>
              <a:rPr lang="ru-RU" sz="40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lang="ru-RU" sz="4000" dirty="0" smtClean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        Реализация </a:t>
            </a:r>
            <a:r>
              <a:rPr lang="ru-RU" sz="40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вариативных форм и методов организации учебной и </a:t>
            </a:r>
            <a:r>
              <a:rPr lang="ru-RU" sz="4000" dirty="0" err="1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внеучебной</a:t>
            </a:r>
            <a:r>
              <a:rPr lang="ru-RU" sz="40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работы. Применение современных технологий образования и психолого-педагогического сопровождения обучающихся с ОВЗ.</a:t>
            </a:r>
            <a:br>
              <a:rPr lang="ru-RU" sz="40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lang="ru-RU" sz="40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sz="4000" dirty="0" smtClean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      Адаптация </a:t>
            </a:r>
            <a:r>
              <a:rPr lang="ru-RU" sz="40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методик обучения, воспитания и оценочной деятельности к особым образовательным потребностям обучающихся и воспитанников с ОВЗ.</a:t>
            </a:r>
            <a:br>
              <a:rPr lang="ru-RU" sz="40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lang="ru-RU" sz="4000" dirty="0" smtClean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       Организационно-педагогическое </a:t>
            </a:r>
            <a:r>
              <a:rPr lang="ru-RU" sz="40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обеспечение оценочной деятельности.</a:t>
            </a:r>
            <a:br>
              <a:rPr lang="ru-RU" sz="40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lang="ru-RU" sz="4000" dirty="0" smtClean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       Организация </a:t>
            </a:r>
            <a:r>
              <a:rPr lang="ru-RU" sz="40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коррекционной работы с целью решения задач социализации обучающихся с ОВЗ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8289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548640"/>
            <a:ext cx="10515600" cy="2217419"/>
          </a:xfrm>
        </p:spPr>
        <p:txBody>
          <a:bodyPr>
            <a:normAutofit fontScale="90000"/>
          </a:bodyPr>
          <a:lstStyle/>
          <a:p>
            <a:pPr lvl="0" fontAlgn="base">
              <a:lnSpc>
                <a:spcPct val="100000"/>
              </a:lnSpc>
              <a:spcAft>
                <a:spcPct val="0"/>
              </a:spcAft>
            </a:pPr>
            <a:r>
              <a:rPr lang="ru-RU" sz="2000" b="1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2000" b="1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ru-RU" sz="2000" b="1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2000" b="1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ru-RU" sz="2000" b="1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2000" b="1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ru-RU" sz="2000" b="1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</a:t>
            </a:r>
            <a:br>
              <a:rPr lang="ru-RU" sz="2000" b="1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2000" b="1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ru-RU" sz="2000" b="1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</a:t>
            </a:r>
            <a:r>
              <a:rPr lang="ru-RU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Период реализации проекта</a:t>
            </a:r>
            <a:r>
              <a:rPr lang="ru-RU" sz="3600" b="1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r>
              <a:rPr lang="ru-RU" sz="3600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2020 – 2024 </a:t>
            </a:r>
            <a:r>
              <a:rPr lang="ru-RU" sz="3600" dirty="0" err="1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гг</a:t>
            </a:r>
            <a:r>
              <a:rPr lang="ru-RU" sz="3600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ru-RU" sz="3600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3600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3600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</a:t>
            </a:r>
            <a:r>
              <a:rPr lang="ru-RU" sz="3600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 </a:t>
            </a:r>
            <a:r>
              <a:rPr lang="ru-RU" sz="3600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этап </a:t>
            </a:r>
            <a:r>
              <a:rPr lang="ru-RU" sz="3600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2021-2022</a:t>
            </a: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20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en-US" sz="2000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2263140"/>
            <a:ext cx="10515600" cy="4023360"/>
          </a:xfrm>
        </p:spPr>
        <p:txBody>
          <a:bodyPr>
            <a:normAutofit fontScale="92500" lnSpcReduction="20000"/>
          </a:bodyPr>
          <a:lstStyle/>
          <a:p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3200" b="1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Руководитель проекта: Захарова Т.В</a:t>
            </a:r>
            <a:br>
              <a:rPr lang="ru-RU" sz="3200" b="1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3200" b="1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Образовательная организация:  МОУ "</a:t>
            </a:r>
            <a:r>
              <a:rPr lang="ru-RU" sz="3200" b="1" dirty="0" err="1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Колтушская</a:t>
            </a:r>
            <a:r>
              <a:rPr lang="ru-RU" sz="3200" b="1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средняя общеобразовательная школа им. академика И.П. Павлова"</a:t>
            </a:r>
            <a:br>
              <a:rPr lang="ru-RU" sz="3200" b="1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3200" b="1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Тел.: +7 813 707-22-27</a:t>
            </a:r>
            <a:br>
              <a:rPr lang="ru-RU" sz="3200" b="1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3200" b="1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Исполнители: </a:t>
            </a:r>
            <a:r>
              <a:rPr lang="ru-RU" sz="3200" b="1" dirty="0" err="1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Савватейкина</a:t>
            </a:r>
            <a:r>
              <a:rPr lang="ru-RU" sz="3200" b="1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М.В.   Галичанина Л.И   </a:t>
            </a:r>
            <a:r>
              <a:rPr lang="ru-RU" sz="3200" b="1" dirty="0" err="1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Богатская</a:t>
            </a:r>
            <a:r>
              <a:rPr lang="ru-RU" sz="3200" b="1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Е.В.</a:t>
            </a:r>
            <a:br>
              <a:rPr lang="ru-RU" sz="3200" b="1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3200" b="1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Научный руководитель (консультант) Богданова А.А. </a:t>
            </a:r>
            <a:r>
              <a:rPr lang="ru-RU" sz="3200" b="1" dirty="0" err="1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к.пед.н</a:t>
            </a:r>
            <a:r>
              <a:rPr lang="ru-RU" sz="3200" b="1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., доцент, зав. кафедрой специальной педагогики ГАОУ ДПО «ЛОИРО»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endParaRPr lang="ru-RU" sz="1800" b="1" dirty="0" smtClean="0">
              <a:solidFill>
                <a:prstClr val="black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89210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388621"/>
            <a:ext cx="10515600" cy="1165860"/>
          </a:xfrm>
        </p:spPr>
        <p:txBody>
          <a:bodyPr>
            <a:normAutofit/>
          </a:bodyPr>
          <a:lstStyle/>
          <a:p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Ресурсное обеспечение проекта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1851661"/>
            <a:ext cx="10515600" cy="4237990"/>
          </a:xfrm>
        </p:spPr>
        <p:txBody>
          <a:bodyPr>
            <a:normAutofit/>
          </a:bodyPr>
          <a:lstStyle/>
          <a:p>
            <a:pPr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Кадровые ресурсы</a:t>
            </a:r>
          </a:p>
          <a:p>
            <a:pPr>
              <a:spcAft>
                <a:spcPts val="0"/>
              </a:spcAft>
            </a:pPr>
            <a:r>
              <a:rPr lang="ru-RU" sz="2400" b="1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Информация о количестве участников от школы, их образовании, повышении квалификации в рамках темы 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Информационные ресурсы</a:t>
            </a:r>
          </a:p>
          <a:p>
            <a:pPr>
              <a:spcAft>
                <a:spcPts val="0"/>
              </a:spcAft>
            </a:pPr>
            <a:r>
              <a:rPr lang="ru-RU" sz="2400" b="1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Ссылка на сайт, где есть информация о работе с детьми с ОВЗ, возможно публикации по теме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Материально-технические ресурсы</a:t>
            </a:r>
          </a:p>
          <a:p>
            <a:r>
              <a:rPr lang="ru-RU" sz="2400" b="1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Можно ограничиться ссылкой на паспорт доступности или описание мат-тех условий, которое есть на сайте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0436527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480061"/>
            <a:ext cx="10515600" cy="849975"/>
          </a:xfrm>
        </p:spPr>
        <p:txBody>
          <a:bodyPr>
            <a:normAutofit/>
          </a:bodyPr>
          <a:lstStyle/>
          <a:p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Продукт инновационной деятельности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1814945"/>
            <a:ext cx="10515600" cy="4791595"/>
          </a:xfrm>
        </p:spPr>
        <p:txBody>
          <a:bodyPr>
            <a:normAutofit/>
          </a:bodyPr>
          <a:lstStyle/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Адаптированная основная общеобразовательная программа начального общего образования для обучающихся с ОВЗ (разные варианты)</a:t>
            </a: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Адаптированная основная общеобразовательная программа основного общего образования для обучающихся с ОВЗ (разные варианты)</a:t>
            </a: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314960" algn="l"/>
              </a:tabLs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Программа коррекционной работы для обучающихся с тяжелыми нарушениями речи и задержкой психического развития</a:t>
            </a: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Положение «О текущей, промежуточной и итоговой аттестации обучающихся с ОВЗ»;</a:t>
            </a:r>
          </a:p>
          <a:p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Банк оценочных материалов для оценки предметных,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метапредметных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личностных результатов обучения школьников с ОВЗ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9549930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228601"/>
            <a:ext cx="10515600" cy="1760220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Риски инновационной деятельности и их компенсация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2308860"/>
            <a:ext cx="10515600" cy="4183379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-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недостаточность методологической компетенции учителей  в определении эффективных организационных механизмов в реализации ФГОС НОО ОВЗ;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 неоднородность состава обучающихся с ОВЗ и максимальный диапазон различий в требуемом уровне и содержании образования;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трудности при введении в содержание обучения специальных разделов, не присутствующих в Программе, адресованной нормально развивающимся сверстникам;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несформированность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родительской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42563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365761"/>
            <a:ext cx="10515600" cy="1760219"/>
          </a:xfrm>
        </p:spPr>
        <p:txBody>
          <a:bodyPr>
            <a:normAutofit fontScale="90000"/>
          </a:bodyPr>
          <a:lstStyle/>
          <a:p>
            <a:pPr>
              <a:spcAft>
                <a:spcPts val="0"/>
              </a:spcAft>
            </a:pPr>
            <a:r>
              <a:rPr lang="ru-RU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Система организации контроля за разработкой проекта и получения инновационного</a:t>
            </a:r>
            <a:br>
              <a:rPr lang="ru-RU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продукта </a:t>
            </a:r>
            <a:endParaRPr lang="ru-RU" sz="4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2125980"/>
            <a:ext cx="10515600" cy="4343400"/>
          </a:xfrm>
        </p:spPr>
        <p:txBody>
          <a:bodyPr>
            <a:normAutofit fontScale="92500" lnSpcReduction="10000"/>
          </a:bodyPr>
          <a:lstStyle/>
          <a:p>
            <a:endParaRPr lang="ru-RU" sz="3200" dirty="0" smtClean="0"/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Административные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совещания: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план 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внутришкольного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контроля по реализации АООП;   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отчёты рабочей группы; 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посещение уроков и коррекционных занятий;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систематизация материалов наблюдений и мониторинговых процедур;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анализ  результатов запланированных мероприятий</a:t>
            </a:r>
          </a:p>
        </p:txBody>
      </p:sp>
    </p:spTree>
    <p:extLst>
      <p:ext uri="{BB962C8B-B14F-4D97-AF65-F5344CB8AC3E}">
        <p14:creationId xmlns:p14="http://schemas.microsoft.com/office/powerpoint/2010/main" val="15970236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525781"/>
            <a:ext cx="10515600" cy="942801"/>
          </a:xfrm>
        </p:spPr>
        <p:txBody>
          <a:bodyPr>
            <a:normAutofit/>
          </a:bodyPr>
          <a:lstStyle/>
          <a:p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Критерии и показатели эффективности проекта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2125980"/>
            <a:ext cx="10515600" cy="4457700"/>
          </a:xfrm>
        </p:spPr>
        <p:txBody>
          <a:bodyPr>
            <a:noAutofit/>
          </a:bodyPr>
          <a:lstStyle/>
          <a:p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Количественные критерии: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увеличение разнообразия применяемых видов  оценочных средств и процедур, что позволит максимально индивидуализировать как само оценивание, так и усилить индивидуальный прогресс каждого обучающегося с ОВЗ;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увеличение количества родителей, занимающих конструктивную позицию в оценке достижений, перспектив дальнейшего образования, социальной  жизни своего ребенка, имеющего нарушения развития;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увеличение количества педагогов, повысивших уровень профессиональной компетенции в решении задач реализации ФГОС НОО ОВЗ; оценки результатов обучения школьников с ОВЗ</a:t>
            </a:r>
          </a:p>
        </p:txBody>
      </p:sp>
    </p:spTree>
    <p:extLst>
      <p:ext uri="{BB962C8B-B14F-4D97-AF65-F5344CB8AC3E}">
        <p14:creationId xmlns:p14="http://schemas.microsoft.com/office/powerpoint/2010/main" val="1503149148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71</TotalTime>
  <Words>522</Words>
  <Application>Microsoft Office PowerPoint</Application>
  <PresentationFormat>Широкоэкранный</PresentationFormat>
  <Paragraphs>51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9" baseType="lpstr">
      <vt:lpstr>Arial</vt:lpstr>
      <vt:lpstr>Calibri</vt:lpstr>
      <vt:lpstr>Calibri Light</vt:lpstr>
      <vt:lpstr>Century Gothic</vt:lpstr>
      <vt:lpstr>Symbol</vt:lpstr>
      <vt:lpstr>Times New Roman</vt:lpstr>
      <vt:lpstr>Wingdings 3</vt:lpstr>
      <vt:lpstr>Легкий дым</vt:lpstr>
      <vt:lpstr>  Инновационный проект   «Организационные и методические вопросы оценки результатов обучения школьников с ОВЗ» </vt:lpstr>
      <vt:lpstr>Сведения о муниципальной инновационной    площадке в МОУ «Колтушская СОШ» </vt:lpstr>
      <vt:lpstr>Основные задачи проекта</vt:lpstr>
      <vt:lpstr>                           Период реализации проекта: 2020 – 2024 гг                            2 этап 2021-2022  </vt:lpstr>
      <vt:lpstr>Ресурсное обеспечение проекта</vt:lpstr>
      <vt:lpstr>Продукт инновационной деятельности</vt:lpstr>
      <vt:lpstr>Риски инновационной деятельности и их компенсация</vt:lpstr>
      <vt:lpstr>Система организации контроля за разработкой проекта и получения инновационного продукта </vt:lpstr>
      <vt:lpstr>Критерии и показатели эффективности проекта</vt:lpstr>
      <vt:lpstr>Критерии и показатели эффективности проекта</vt:lpstr>
      <vt:lpstr>Результаты работы муниципальной инновационной площадки за 2020-2021 учебный год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Инновационный проект   «Организационные и методические вопросы оценки результатов обучения школьников с ОВЗ» </dc:title>
  <dc:creator>Лариса</dc:creator>
  <cp:lastModifiedBy>Лариса</cp:lastModifiedBy>
  <cp:revision>9</cp:revision>
  <dcterms:created xsi:type="dcterms:W3CDTF">2021-04-22T19:19:27Z</dcterms:created>
  <dcterms:modified xsi:type="dcterms:W3CDTF">2021-11-13T14:57:41Z</dcterms:modified>
</cp:coreProperties>
</file>