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3" r:id="rId2"/>
    <p:sldId id="274" r:id="rId3"/>
    <p:sldId id="311" r:id="rId4"/>
    <p:sldId id="275" r:id="rId5"/>
    <p:sldId id="293" r:id="rId6"/>
    <p:sldId id="309" r:id="rId7"/>
    <p:sldId id="271" r:id="rId8"/>
    <p:sldId id="337" r:id="rId9"/>
    <p:sldId id="324" r:id="rId10"/>
    <p:sldId id="325" r:id="rId11"/>
    <p:sldId id="326" r:id="rId12"/>
    <p:sldId id="327" r:id="rId13"/>
    <p:sldId id="331" r:id="rId14"/>
    <p:sldId id="333" r:id="rId15"/>
    <p:sldId id="332" r:id="rId16"/>
    <p:sldId id="330" r:id="rId17"/>
    <p:sldId id="329" r:id="rId18"/>
    <p:sldId id="334" r:id="rId19"/>
    <p:sldId id="335" r:id="rId20"/>
    <p:sldId id="339" r:id="rId21"/>
    <p:sldId id="29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7"/>
    <p:restoredTop sz="94606"/>
  </p:normalViewPr>
  <p:slideViewPr>
    <p:cSldViewPr snapToGrid="0">
      <p:cViewPr>
        <p:scale>
          <a:sx n="133" d="100"/>
          <a:sy n="133" d="100"/>
        </p:scale>
        <p:origin x="288" y="-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FC0E-7C35-45B8-9895-6C7FD4C51C5B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ED0A2-0373-4922-A143-B631B28CB1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092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C7731-0077-1677-C27C-BD5BF605C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956C74-536C-991B-ABB4-23C953F03E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C07D02-66A7-CBA8-D238-C5F0FCA03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E387F-0F84-49E2-B8E9-EFFE7A03FB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65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4ECE-D57B-458E-2831-CEBD8F84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59839F-7FA7-DDAC-CDD3-0B553F89B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257CCD-33E1-57A3-4305-595D67FF4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2E81E-87C0-A62D-382A-35D92FF448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47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7E519-BF92-D3BC-A039-31036011D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F226C-0EC3-010C-4B01-1CE9CB2B8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2AA01B-63CE-B734-8202-4C0496725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DC8F5-D678-3E5D-4498-FABD41AEF0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28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D30B7-5F0B-2A32-4A6D-0AB409130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D82F83-58AD-2B8E-2FDB-3C79DDED67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19E80-04D2-3FB2-C8A2-EEDC0455B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F6BC0-CDDB-3B31-E493-948351EC20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46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68B6A-351B-A0E7-9D0F-D9E68287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F5B74D-90BB-F079-F3FF-FC9C0B62F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29F507-5C4B-27B0-1884-A32778201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C18E8-DF14-C566-F19E-F48D7BB778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34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7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06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65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20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53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68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84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513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3350-A8C4-8883-A528-5DBC35F51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88213-DA75-3CE9-BA8F-ED63740A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C6F00-649A-59DF-44EB-12E36B343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E0611-24CF-2ACF-4A44-08F4C0B03B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87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BE001-B8FA-9E91-7A7D-0C1D1590D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47CDA1-8306-F3CB-3FD1-3374EF24D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E80B4B-262B-FFD7-F614-DF6D23A4A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D352B-E061-392C-F8D3-9603C7ED24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108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01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AA10D-0315-899F-55BB-145376189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35B893-F3A1-040F-501C-A84F57A02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61BB87-41DC-43BE-3003-10A3DC522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52A743-F3B1-1C24-5063-4AA1CAC5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C45084-0C8B-73BD-5313-281ADC19C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998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C11928-F5BE-2A01-B4A3-EC7EEDD0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6109A-9C91-3D91-3CA7-8A20D2BCC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14A014-EA37-CA74-B2BA-80F5A59C1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8D3D89-4CE7-66B4-17DF-3F1EBE785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474D77-3BDD-D9DC-C7B7-2A19AE6B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06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FE58C-A1CF-88F5-9F1C-6DCEF14E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409861-8639-F961-5359-061A712C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035346-AA07-7C42-4A53-5DD713F71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F18AF1-DA07-1EFF-CE33-053602305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67E8BA-2D33-592E-9971-7FE9700E2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76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CF0CE9-5DA0-9E25-1AA5-8B7841E71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B84B12-2B2A-280C-1B84-1B87BEF7A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D713B8-CD70-AB4A-3632-7E1C8DD85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C24968-F5B2-1B2B-0C31-9EAA3C4C9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5E85DD-6A21-EF32-D2EF-7620FAD21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68319E-8FC7-5171-7CDA-37E2466AF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599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9AFC8-1376-E70F-9F76-0C8BF5C29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8C572D-57A0-20CE-3BD1-69B7C3E70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59B2BF-1226-22FD-B1DA-8D6B03650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7354710-9395-D9EF-2251-51AE3A0398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6A7D705-F668-0CC3-6BE0-7AE558F65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506BF4-EB86-426B-0902-06DA8C78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1116E42-7BC9-D2DB-18D5-6EBB78FF1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F9EEEF7-07AA-F1B4-0411-0CB03C75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87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17F56-BAD3-2089-B380-50808EDC0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34482BB-2C9D-4545-E37C-5E1F52B68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59329C-2172-0236-B242-80AEB3631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6D0DF3-C9AA-99E3-210F-A82E0681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60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46253D2-79D4-5CD9-8086-56F674898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5F7CB9-B0CB-3FED-4D19-C603B9897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961C63-FD1D-5954-6222-F53AA8081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45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356F1-9789-5DF7-5DF2-8FD4330BA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F5C3A9-98D8-9F6A-5669-802974542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CF8D5-95F0-C6FF-730E-9C1B8F38E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C2072E-10A3-BAD8-9BEF-6F70B0E0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E422E1-722A-24EA-0E22-24E91A252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B47C08-EE02-6E25-2375-9A84336D8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0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D9C2F-CC0D-1A23-F25C-9E5DC7718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953DB2-544D-7783-9661-5ADA5BA48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71E934-4F98-761E-A367-0F944FED4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BE6903-CD3F-1ED2-E17F-759CC2E9B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D6307F-5F0C-D297-501C-81F6B92D7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AE864F-25B0-EAB0-A160-825F8961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39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B42B8-4BEC-BACB-678B-930061421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8A4F45-DD8E-0EBD-7727-62F94EAA1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2DA56C-1259-9361-0B50-86584ABC7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05DF3B-ACBD-9D60-9A52-C4F852D51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E7E97C-2A99-A04C-14B9-ACA28F271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95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8759C4-0788-6222-BF3A-031EDEADAC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18BCE7-C92A-5D20-F72A-00AE71A44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9B8251-CCF7-3296-3A74-FDA6AA0F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6B8B72-4165-4A19-8827-5E1403B1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56461C-5A4B-B1A6-F69A-A78D225E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363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38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D8172-D66D-DF72-A41C-D5A482418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FDD89D-181A-098C-E1F7-2F927F96C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2BCF9D-A843-9D4C-47FB-A3D4A1FEB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0273B-38A0-40AE-A6B0-866F9BE3BE3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1EA108-C537-15E5-0CFF-371B99D0F1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A9ACAE-C9DF-88F5-76E5-5F8338AC7B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7D80E-F076-4E43-ABCD-7F32911884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88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hyperlink" Target="http://gosuslugi.ru/edu&#8212;conten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hyperlink" Target="http://gosuslugi.ru/edu&#8212;content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ult-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95" y="14812"/>
            <a:ext cx="12193191" cy="6828378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6ACC009-F6DF-4DAA-B5A5-DA242D8B6BCB}"/>
              </a:ext>
            </a:extLst>
          </p:cNvPr>
          <p:cNvGrpSpPr/>
          <p:nvPr/>
        </p:nvGrpSpPr>
        <p:grpSpPr>
          <a:xfrm>
            <a:off x="1952485" y="5590822"/>
            <a:ext cx="8287030" cy="839069"/>
            <a:chOff x="4154205" y="7478186"/>
            <a:chExt cx="12430546" cy="1258603"/>
          </a:xfrm>
        </p:grpSpPr>
        <p:pic>
          <p:nvPicPr>
            <p:cNvPr id="5" name="foto2 1" descr="preencoded.png"/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4154205" y="7478186"/>
              <a:ext cx="3734239" cy="1258603"/>
            </a:xfrm>
            <a:prstGeom prst="rect">
              <a:avLst/>
            </a:prstGeom>
          </p:spPr>
        </p:pic>
        <p:pic>
          <p:nvPicPr>
            <p:cNvPr id="6" name="Clip path group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076352" y="7891718"/>
              <a:ext cx="3229128" cy="439277"/>
            </a:xfrm>
            <a:prstGeom prst="rect">
              <a:avLst/>
            </a:prstGeom>
          </p:spPr>
        </p:pic>
        <p:pic>
          <p:nvPicPr>
            <p:cNvPr id="7" name="77777 1" descr="preencoded.png"/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3488710" y="7505355"/>
              <a:ext cx="3096041" cy="1191706"/>
            </a:xfrm>
            <a:prstGeom prst="rect">
              <a:avLst/>
            </a:prstGeom>
          </p:spPr>
        </p:pic>
      </p:grpSp>
      <p:sp>
        <p:nvSpPr>
          <p:cNvPr id="8" name="Text 0"/>
          <p:cNvSpPr/>
          <p:nvPr/>
        </p:nvSpPr>
        <p:spPr>
          <a:xfrm rot="-600">
            <a:off x="576470" y="1756227"/>
            <a:ext cx="9848494" cy="2540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2500"/>
              </a:lnSpc>
            </a:pPr>
            <a:r>
              <a:rPr lang="ru-RU" sz="5334" b="1" dirty="0">
                <a:solidFill>
                  <a:srgbClr val="062E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Экзамен-Медиа</a:t>
            </a:r>
          </a:p>
          <a:p>
            <a:endParaRPr lang="ru-RU" sz="3200" dirty="0">
              <a:solidFill>
                <a:srgbClr val="062E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3200" dirty="0">
                <a:solidFill>
                  <a:srgbClr val="062E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Универсальной библиотеке цифрового образовательного контента</a:t>
            </a:r>
            <a:endParaRPr lang="en-US" sz="425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E4AE76A-E002-4C1F-A439-0E69CDB2D52C}"/>
              </a:ext>
            </a:extLst>
          </p:cNvPr>
          <p:cNvSpPr txBox="1">
            <a:spLocks/>
          </p:cNvSpPr>
          <p:nvPr/>
        </p:nvSpPr>
        <p:spPr>
          <a:xfrm>
            <a:off x="0" y="1675342"/>
            <a:ext cx="12192000" cy="131126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2500"/>
              </a:lnSpc>
            </a:pPr>
            <a:endParaRPr lang="ru-RU" sz="4250" b="1" dirty="0">
              <a:solidFill>
                <a:srgbClr val="062E88"/>
              </a:solidFill>
              <a:ea typeface="Golos Text SemiBold" pitchFamily="34" charset="-12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16D0F1-4B2D-E178-5637-A93D19ADD65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5987" y="131016"/>
            <a:ext cx="3169052" cy="31690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9622"/>
            <a:ext cx="12193191" cy="6828378"/>
          </a:xfrm>
          <a:prstGeom prst="rect">
            <a:avLst/>
          </a:prstGeom>
        </p:spPr>
      </p:pic>
      <p:sp>
        <p:nvSpPr>
          <p:cNvPr id="4" name="default_name"/>
          <p:cNvSpPr/>
          <p:nvPr/>
        </p:nvSpPr>
        <p:spPr>
          <a:xfrm rot="-600">
            <a:off x="508165" y="448136"/>
            <a:ext cx="10748704" cy="1560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600"/>
              </a:spcAft>
            </a:pPr>
            <a:r>
              <a:rPr lang="ru-RU" sz="28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Универсальная библиотека цифрового</a:t>
            </a:r>
            <a:r>
              <a:rPr lang="en-US" sz="28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образовательного контента (УБ ЦОК) во ФГИС «Моя школа» </a:t>
            </a:r>
            <a:endParaRPr lang="en-US" sz="28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6EAF466-0A42-4F81-B2C0-0F8CEE55D136}"/>
              </a:ext>
            </a:extLst>
          </p:cNvPr>
          <p:cNvSpPr/>
          <p:nvPr/>
        </p:nvSpPr>
        <p:spPr>
          <a:xfrm>
            <a:off x="387585" y="2276579"/>
            <a:ext cx="11416829" cy="2872469"/>
          </a:xfrm>
          <a:prstGeom prst="roundRect">
            <a:avLst>
              <a:gd name="adj" fmla="val 6648"/>
            </a:avLst>
          </a:prstGeom>
          <a:solidFill>
            <a:schemeClr val="bg1">
              <a:alpha val="93000"/>
            </a:schemeClr>
          </a:solidFill>
          <a:ln w="63500">
            <a:solidFill>
              <a:schemeClr val="accent1">
                <a:shade val="50000"/>
                <a:alpha val="49000"/>
              </a:schemeClr>
            </a:solidFill>
          </a:ln>
          <a:effectLst>
            <a:glow rad="2413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533"/>
              </a:spcAft>
            </a:pPr>
            <a:endParaRPr lang="ru-RU" sz="2133" b="1" kern="100">
              <a:solidFill>
                <a:srgbClr val="014F7F"/>
              </a:solidFill>
              <a:latin typeface="Golos Text ExtraBold" panose="020B0503020202020204" pitchFamily="34" charset="0"/>
              <a:ea typeface="Calibri" panose="020F0502020204030204" pitchFamily="34" charset="0"/>
              <a:cs typeface="Golos Text ExtraBold" panose="020B0503020202020204" pitchFamily="34" charset="0"/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2731051D-0E14-4E3A-BC7B-E1730EE748C9}"/>
              </a:ext>
            </a:extLst>
          </p:cNvPr>
          <p:cNvSpPr/>
          <p:nvPr/>
        </p:nvSpPr>
        <p:spPr>
          <a:xfrm rot="-600">
            <a:off x="307182" y="2326602"/>
            <a:ext cx="11496910" cy="2609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ru-RU" sz="2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УБ ЦОК </a:t>
            </a:r>
            <a:r>
              <a:rPr lang="ru-RU" sz="2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платформа с </a:t>
            </a:r>
            <a:r>
              <a:rPr lang="ru-RU" sz="2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БЕСПЛАТНЫМ</a:t>
            </a:r>
            <a:r>
              <a:rPr lang="ru-RU" sz="2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доступом к образовательным материалам от ведущих российских разработчиков для </a:t>
            </a:r>
            <a:r>
              <a:rPr lang="ru-RU" sz="2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учителей и учеников</a:t>
            </a:r>
            <a:r>
              <a:rPr lang="ru-RU" sz="2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ru-RU" sz="2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материалы в УБ ЦОК допущены Министерством просвещения РФ для использования в образовательном процессе </a:t>
            </a:r>
          </a:p>
          <a:p>
            <a:pPr algn="ctr">
              <a:lnSpc>
                <a:spcPct val="150000"/>
              </a:lnSpc>
            </a:pPr>
            <a:r>
              <a:rPr lang="ru-RU" sz="2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(приказ №591 от 25 августа 2026 г. Министерства просвещения РФ).</a:t>
            </a:r>
          </a:p>
        </p:txBody>
      </p:sp>
      <p:pic>
        <p:nvPicPr>
          <p:cNvPr id="3" name="Рисунок 13">
            <a:extLst>
              <a:ext uri="{FF2B5EF4-FFF2-40B4-BE49-F238E27FC236}">
                <a16:creationId xmlns:a16="http://schemas.microsoft.com/office/drawing/2014/main" id="{B016C676-FFF1-A7AA-27ED-72CBB18198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EDA66-D775-B47A-7B71-982A27B46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9F0728C-D66F-8CE8-66F0-0F1516B409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15876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51AD2318-4370-41CB-8220-40D669027822}"/>
              </a:ext>
            </a:extLst>
          </p:cNvPr>
          <p:cNvSpPr/>
          <p:nvPr/>
        </p:nvSpPr>
        <p:spPr>
          <a:xfrm rot="-600">
            <a:off x="501246" y="448292"/>
            <a:ext cx="8977408" cy="1048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600"/>
              </a:spcAft>
            </a:pPr>
            <a:r>
              <a:rPr lang="ru-RU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Экзамен-Медиа</a:t>
            </a:r>
            <a:r>
              <a:rPr lang="en-RU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УБ ЦОК в 2025/26 году</a:t>
            </a:r>
            <a:endParaRPr lang="en-US" sz="3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7471B0C-3230-36EC-1A4E-E755538547D8}"/>
              </a:ext>
            </a:extLst>
          </p:cNvPr>
          <p:cNvSpPr/>
          <p:nvPr/>
        </p:nvSpPr>
        <p:spPr>
          <a:xfrm rot="-600">
            <a:off x="776728" y="1191596"/>
            <a:ext cx="10913953" cy="873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470 000 пользователей воспользовались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материалами</a:t>
            </a:r>
            <a:r>
              <a:rPr lang="en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более 2 500 000 раз 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Учителя и ученики из </a:t>
            </a:r>
            <a:r>
              <a:rPr lang="en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83 регионов </a:t>
            </a: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Больше всего использовали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  <a:r>
              <a:rPr lang="en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предметам </a:t>
            </a:r>
            <a:r>
              <a:rPr lang="en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Русский язык </a:t>
            </a:r>
            <a:r>
              <a:rPr lang="en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en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Математика</a:t>
            </a:r>
            <a:endParaRPr lang="en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54D30E-3DD1-D3EE-F179-68E1F35F3C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8757" y="2201692"/>
            <a:ext cx="6489893" cy="4208653"/>
          </a:xfrm>
          <a:prstGeom prst="rect">
            <a:avLst/>
          </a:prstGeom>
        </p:spPr>
      </p:pic>
      <p:pic>
        <p:nvPicPr>
          <p:cNvPr id="3" name="Рисунок 13">
            <a:extLst>
              <a:ext uri="{FF2B5EF4-FFF2-40B4-BE49-F238E27FC236}">
                <a16:creationId xmlns:a16="http://schemas.microsoft.com/office/drawing/2014/main" id="{44600801-42E0-B3F6-E0B3-8D1700CD19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76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29622"/>
            <a:ext cx="12193191" cy="6828378"/>
          </a:xfrm>
          <a:prstGeom prst="rect">
            <a:avLst/>
          </a:prstGeom>
        </p:spPr>
      </p:pic>
      <p:sp>
        <p:nvSpPr>
          <p:cNvPr id="4" name="default_name"/>
          <p:cNvSpPr/>
          <p:nvPr/>
        </p:nvSpPr>
        <p:spPr>
          <a:xfrm rot="-600">
            <a:off x="776744" y="448221"/>
            <a:ext cx="9237047" cy="1048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600"/>
              </a:spcAft>
            </a:pPr>
            <a:r>
              <a:rPr lang="ru-RU" sz="30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Современные материалы для образовательных организаций Экзамен-Медиа</a:t>
            </a:r>
          </a:p>
          <a:p>
            <a:pPr>
              <a:lnSpc>
                <a:spcPts val="4100"/>
              </a:lnSpc>
              <a:spcAft>
                <a:spcPts val="3600"/>
              </a:spcAft>
            </a:pPr>
            <a:endParaRPr lang="en-US" sz="3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1"/>
          <p:cNvSpPr/>
          <p:nvPr/>
        </p:nvSpPr>
        <p:spPr>
          <a:xfrm rot="-600">
            <a:off x="776545" y="1740777"/>
            <a:ext cx="10913953" cy="381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УБ ЦОК Экзамен-Медиа представлены материалы по всем предметам, они делятся на два типа:</a:t>
            </a:r>
          </a:p>
          <a:p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еженедельного применения на уроках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в качестве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домашних заданий ученикам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выявления образовательных дефицитов по модели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Предлагаемые материалы реализуют новую дидактическую модель образования, предполагающую активную роль всех участников процесса. Она направлена на формирование мотивированной и компетентной личности, способной быстро ориентироваться в динамично развивающемся информационном пространстве.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13">
            <a:extLst>
              <a:ext uri="{FF2B5EF4-FFF2-40B4-BE49-F238E27FC236}">
                <a16:creationId xmlns:a16="http://schemas.microsoft.com/office/drawing/2014/main" id="{67585B50-7FF6-990C-59DF-C99D312AA4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BF4E9-3086-5348-49D5-17B7862EE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406663A0-43D4-168C-49E6-DA227FD418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0262" y="2962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372E3D53-9DCB-3CB3-E130-F0A432F74D4E}"/>
              </a:ext>
            </a:extLst>
          </p:cNvPr>
          <p:cNvSpPr/>
          <p:nvPr/>
        </p:nvSpPr>
        <p:spPr>
          <a:xfrm rot="-600">
            <a:off x="518243" y="369834"/>
            <a:ext cx="8352147" cy="75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ВПР в УБ ЦОК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0C2D1-62BF-7D7D-B1BB-FFE3F480564B}"/>
              </a:ext>
            </a:extLst>
          </p:cNvPr>
          <p:cNvSpPr txBox="1"/>
          <p:nvPr/>
        </p:nvSpPr>
        <p:spPr>
          <a:xfrm>
            <a:off x="518177" y="1124069"/>
            <a:ext cx="11396371" cy="1682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/>
            </a:pPr>
            <a:r>
              <a:rPr lang="ru-RU" sz="2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от других поставщиков в </a:t>
            </a: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УБ ЦОК, в названии и описании которых имеются упоминания о Всероссийских проверочных работах («Всероссийские проверочные работы», «ВПР» и т.п.), </a:t>
            </a:r>
            <a:r>
              <a:rPr lang="ru-RU" sz="2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</a:t>
            </a: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проходили экспертизу в ФГБУ «ФИОКО».</a:t>
            </a:r>
          </a:p>
          <a:p>
            <a:pPr>
              <a:spcAft>
                <a:spcPts val="400"/>
              </a:spcAft>
              <a:defRPr/>
            </a:pP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Используйте в строке поиска УБ ЦОК слово </a:t>
            </a:r>
            <a:r>
              <a:rPr lang="ru-RU" sz="2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«ФИОКО» для нахождения материалов, одобренных ФИОКО.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C86066-9E2B-D632-5CF3-DF9B72AF91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66798" y="3680525"/>
            <a:ext cx="5818548" cy="1555470"/>
          </a:xfrm>
          <a:prstGeom prst="roundRect">
            <a:avLst/>
          </a:prstGeom>
          <a:ln w="15875">
            <a:solidFill>
              <a:schemeClr val="accent1">
                <a:alpha val="92000"/>
              </a:schemeClr>
            </a:solidFill>
          </a:ln>
        </p:spPr>
      </p:pic>
      <p:pic>
        <p:nvPicPr>
          <p:cNvPr id="3" name="Рисунок 13">
            <a:extLst>
              <a:ext uri="{FF2B5EF4-FFF2-40B4-BE49-F238E27FC236}">
                <a16:creationId xmlns:a16="http://schemas.microsoft.com/office/drawing/2014/main" id="{091FDF55-06D6-8092-F07D-A8B4E01DBF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C5FC58-9727-AB20-999E-92E2B5D89F7B}"/>
              </a:ext>
            </a:extLst>
          </p:cNvPr>
          <p:cNvGrpSpPr/>
          <p:nvPr/>
        </p:nvGrpSpPr>
        <p:grpSpPr>
          <a:xfrm>
            <a:off x="669102" y="2925561"/>
            <a:ext cx="5110113" cy="3348956"/>
            <a:chOff x="669102" y="2806581"/>
            <a:chExt cx="5110113" cy="334895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D759D58-E0D9-548B-1986-A3099F8FF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102" y="2806581"/>
              <a:ext cx="5110113" cy="3348956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825BB20-E082-036F-7142-B59D12840E9D}"/>
                </a:ext>
              </a:extLst>
            </p:cNvPr>
            <p:cNvSpPr>
              <a:spLocks/>
            </p:cNvSpPr>
            <p:nvPr/>
          </p:nvSpPr>
          <p:spPr>
            <a:xfrm>
              <a:off x="799944" y="3561545"/>
              <a:ext cx="603682" cy="25149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</p:grpSp>
    </p:spTree>
    <p:extLst>
      <p:ext uri="{BB962C8B-B14F-4D97-AF65-F5344CB8AC3E}">
        <p14:creationId xmlns:p14="http://schemas.microsoft.com/office/powerpoint/2010/main" val="2085599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A5192-F127-6D49-A008-24140F19E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37DE6201-20EA-EB2A-098F-7AA1CFF594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962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161EA6D6-C066-A45D-8F2F-089087686CAF}"/>
              </a:ext>
            </a:extLst>
          </p:cNvPr>
          <p:cNvSpPr/>
          <p:nvPr/>
        </p:nvSpPr>
        <p:spPr>
          <a:xfrm rot="-600">
            <a:off x="508075" y="448331"/>
            <a:ext cx="8513259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0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по теме ВПР от Экзамен-Медиа</a:t>
            </a:r>
            <a:endParaRPr lang="en-US" sz="30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12AAA8C-CADF-C667-382F-9CD34F2CCFBF}"/>
              </a:ext>
            </a:extLst>
          </p:cNvPr>
          <p:cNvSpPr txBox="1">
            <a:spLocks/>
          </p:cNvSpPr>
          <p:nvPr/>
        </p:nvSpPr>
        <p:spPr>
          <a:xfrm>
            <a:off x="486432" y="1989019"/>
            <a:ext cx="7007188" cy="218587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indent="-77788" hangingPunct="0">
              <a:lnSpc>
                <a:spcPct val="100000"/>
              </a:lnSpc>
              <a:spcBef>
                <a:spcPts val="800"/>
              </a:spcBef>
              <a:spcAft>
                <a:spcPts val="1600"/>
              </a:spcAft>
              <a:buNone/>
              <a:defRPr/>
            </a:pPr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ВПР представлены в следующих форматах:</a:t>
            </a:r>
          </a:p>
          <a:p>
            <a:pPr marL="358514" indent="-342917" hangingPunct="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работы </a:t>
            </a:r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для диагностики знаний в конце каждого триместра;</a:t>
            </a:r>
            <a:endParaRPr lang="ru-RU" sz="16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8514" indent="-342917" hangingPunct="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</a:t>
            </a:r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для диагностики знаний по темам;</a:t>
            </a:r>
          </a:p>
          <a:p>
            <a:pPr marL="358514" indent="-342917" hangingPunct="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</a:t>
            </a:r>
            <a:r>
              <a:rPr lang="ru-RU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для проработки тем и/или типов заданий.</a:t>
            </a:r>
          </a:p>
          <a:p>
            <a:pPr>
              <a:lnSpc>
                <a:spcPct val="200000"/>
              </a:lnSpc>
            </a:pPr>
            <a:endParaRPr lang="ru-RU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B79C42-5A55-79B2-DDC1-4AD03609E4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206" y="1030014"/>
            <a:ext cx="4186362" cy="4797972"/>
          </a:xfrm>
          <a:prstGeom prst="rect">
            <a:avLst/>
          </a:prstGeom>
        </p:spPr>
      </p:pic>
      <p:pic>
        <p:nvPicPr>
          <p:cNvPr id="5" name="Рисунок 13">
            <a:extLst>
              <a:ext uri="{FF2B5EF4-FFF2-40B4-BE49-F238E27FC236}">
                <a16:creationId xmlns:a16="http://schemas.microsoft.com/office/drawing/2014/main" id="{B01B57DF-6D63-9D88-E18B-DD9877C199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06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98 1" descr="preencoded.png">
            <a:extLst>
              <a:ext uri="{FF2B5EF4-FFF2-40B4-BE49-F238E27FC236}">
                <a16:creationId xmlns:a16="http://schemas.microsoft.com/office/drawing/2014/main" id="{816BC2FA-B7B8-EC75-B517-8199114427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191" y="0"/>
            <a:ext cx="12193191" cy="68283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B4ED5-5E50-36D1-C05E-B7481CB23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192" y="250858"/>
            <a:ext cx="9868332" cy="1108075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Экзамен-Медиа для еженедельного применения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0ACF7-89BC-84C5-C1D5-D469DBA40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280" y="1521320"/>
            <a:ext cx="6442348" cy="5336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учителей и учеников представлены тематические и поурочные подборки, соответствующие всем требованиям ФГОС и ФОП, имеющие визуально яркие интерактивные учебные материалы, которые содержат разнообразные образовательные материалы, такие как:</a:t>
            </a:r>
          </a:p>
          <a:p>
            <a:pPr marL="0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полноэкранные иллюстрации с текстовыми подписями, комментариями и формулами;</a:t>
            </a:r>
          </a:p>
          <a:p>
            <a:pPr marL="0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интерактивные 3D-модели, которые можно вращать, выбирая требуемое положение;</a:t>
            </a:r>
          </a:p>
          <a:p>
            <a:pPr marL="0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анимации, иллюстрирующие различные явления и изучаемые процессы;</a:t>
            </a:r>
          </a:p>
          <a:p>
            <a:pPr marL="0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интерактивные таблицы величин и параметров;</a:t>
            </a:r>
          </a:p>
          <a:p>
            <a:pPr marL="0"/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интерактивные модели явлений, процессов, исследований и экспериментов;</a:t>
            </a:r>
          </a:p>
          <a:p>
            <a:pPr marL="0"/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ВПР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0"/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тестовые работы и задания для домашней работы по урокам и темам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FFF680-6E6D-E054-E183-D7D6C4CD7D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781" y="1358933"/>
            <a:ext cx="5061257" cy="24703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A0C493-47E0-8AB6-3046-EE9215E3B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5135" y="3429000"/>
            <a:ext cx="4465707" cy="3071126"/>
          </a:xfrm>
          <a:prstGeom prst="rect">
            <a:avLst/>
          </a:prstGeom>
        </p:spPr>
      </p:pic>
      <p:pic>
        <p:nvPicPr>
          <p:cNvPr id="5" name="Рисунок 13">
            <a:extLst>
              <a:ext uri="{FF2B5EF4-FFF2-40B4-BE49-F238E27FC236}">
                <a16:creationId xmlns:a16="http://schemas.microsoft.com/office/drawing/2014/main" id="{B28FCF63-0097-41E1-9909-BCB509A192E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99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2A482-AB23-FF7C-E0E1-D72768B59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6F0DF866-7AD9-A840-24E4-13DC5E4396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983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5E2C8FC5-DE87-DD42-8479-69996E23FDAF}"/>
              </a:ext>
            </a:extLst>
          </p:cNvPr>
          <p:cNvSpPr/>
          <p:nvPr/>
        </p:nvSpPr>
        <p:spPr>
          <a:xfrm rot="-600">
            <a:off x="508076" y="448206"/>
            <a:ext cx="9951755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найти материалы Экзамен-Медиа</a:t>
            </a:r>
            <a:endParaRPr lang="en-US" sz="32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5E13CAA-C425-48B4-F15E-FB0516FCCB97}"/>
              </a:ext>
            </a:extLst>
          </p:cNvPr>
          <p:cNvSpPr txBox="1">
            <a:spLocks/>
          </p:cNvSpPr>
          <p:nvPr/>
        </p:nvSpPr>
        <p:spPr>
          <a:xfrm>
            <a:off x="419624" y="1084010"/>
            <a:ext cx="5676375" cy="5637465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Включите компьютер, откройте браузер и зайдите в УБ ЦОК: </a:t>
            </a:r>
            <a:r>
              <a:rPr lang="ru-RU" sz="1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http://gosuslugi.ru/edu—content</a:t>
            </a:r>
            <a:r>
              <a:rPr lang="ru-RU" sz="1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Введите Ваш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логин и пароль от Госуслуг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Выберите учётную запись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Нажмите на иконку дополнительного фильтра, в фильтре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«Платформа-разработчика»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выберите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компанию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«Экзамен-Медиа»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нажмите «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Применить»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Откроются самые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востребованные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материалы по Вашему предмету и классу.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Вам нужны материалы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ВПР, одобренные ФИОКО,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строку «Введите название»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введите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ФИОКО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система выберет только такие материалы.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Вам нужны материалы по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теме,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начните вводить в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строку «Введите название»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ее название, система выберет только такие материалы.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Перейдите на страницу нужного Вам материала, нажав на название материала, нажмите кнопки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«Добавить в корзину»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«Оформить заказ».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Откройте раздел «Заказы». Найдите материал, который Вы хотите передать ученикам и нажмите «Скопировать ссылку». 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Передайте ссылку на учебный материал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Вашим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ученикам</a:t>
            </a:r>
            <a:r>
              <a:rPr 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13">
            <a:extLst>
              <a:ext uri="{FF2B5EF4-FFF2-40B4-BE49-F238E27FC236}">
                <a16:creationId xmlns:a16="http://schemas.microsoft.com/office/drawing/2014/main" id="{BA668E02-2065-2694-6033-0C27F24274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865D39-F614-4B77-14CA-6B46192A2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4659" y="1084010"/>
            <a:ext cx="5339162" cy="3231512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AFD8B5-A316-179C-565C-E55AF4B16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84" y="3247903"/>
            <a:ext cx="4152374" cy="2288043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F781F4-88D8-81F1-9854-428B458A96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7481" y="4532176"/>
            <a:ext cx="5504895" cy="2039464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66424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07A9-9850-6B67-9C74-499E61B64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88195DAF-6FE1-7066-F2D6-7EDB1DC396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962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FD9156D9-F058-E5DE-3A64-FC150F202B23}"/>
              </a:ext>
            </a:extLst>
          </p:cNvPr>
          <p:cNvSpPr/>
          <p:nvPr/>
        </p:nvSpPr>
        <p:spPr>
          <a:xfrm rot="-600">
            <a:off x="508076" y="448281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0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Начальной школы</a:t>
            </a:r>
            <a:endParaRPr lang="en-US" sz="30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71D273F4-4D44-DD3A-1E80-C62FE9CE23D2}"/>
              </a:ext>
            </a:extLst>
          </p:cNvPr>
          <p:cNvSpPr txBox="1">
            <a:spLocks/>
          </p:cNvSpPr>
          <p:nvPr/>
        </p:nvSpPr>
        <p:spPr>
          <a:xfrm>
            <a:off x="362112" y="3127946"/>
            <a:ext cx="6658677" cy="1423274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начальной школы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следующие материалы: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для 4 классов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C4E8AF-D937-E3AF-A062-BC4DE8457F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767" y="1033754"/>
            <a:ext cx="4444234" cy="3085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61EEDD-F85E-7E62-A296-A416506C71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0783" y="4293892"/>
            <a:ext cx="4250202" cy="37731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graphicFrame>
        <p:nvGraphicFramePr>
          <p:cNvPr id="8" name="Таблица 9">
            <a:extLst>
              <a:ext uri="{FF2B5EF4-FFF2-40B4-BE49-F238E27FC236}">
                <a16:creationId xmlns:a16="http://schemas.microsoft.com/office/drawing/2014/main" id="{937134F6-0D87-4A0C-9790-FF69040CB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126605"/>
              </p:ext>
            </p:extLst>
          </p:nvPr>
        </p:nvGraphicFramePr>
        <p:xfrm>
          <a:off x="508030" y="1005089"/>
          <a:ext cx="6309588" cy="1848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1243">
                  <a:extLst>
                    <a:ext uri="{9D8B030D-6E8A-4147-A177-3AD203B41FA5}">
                      <a16:colId xmlns:a16="http://schemas.microsoft.com/office/drawing/2014/main" val="4184635506"/>
                    </a:ext>
                  </a:extLst>
                </a:gridCol>
                <a:gridCol w="891405">
                  <a:extLst>
                    <a:ext uri="{9D8B030D-6E8A-4147-A177-3AD203B41FA5}">
                      <a16:colId xmlns:a16="http://schemas.microsoft.com/office/drawing/2014/main" val="2266388453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713592872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3498620514"/>
                    </a:ext>
                  </a:extLst>
                </a:gridCol>
                <a:gridCol w="1458004">
                  <a:extLst>
                    <a:ext uri="{9D8B030D-6E8A-4147-A177-3AD203B41FA5}">
                      <a16:colId xmlns:a16="http://schemas.microsoft.com/office/drawing/2014/main" val="1858464011"/>
                    </a:ext>
                  </a:extLst>
                </a:gridCol>
              </a:tblGrid>
              <a:tr h="372366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4636380"/>
                  </a:ext>
                </a:extLst>
              </a:tr>
              <a:tr h="372366">
                <a:tc>
                  <a:txBody>
                    <a:bodyPr/>
                    <a:lstStyle/>
                    <a:p>
                      <a:r>
                        <a:rPr lang="ru-RU" dirty="0"/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0425079"/>
                  </a:ext>
                </a:extLst>
              </a:tr>
              <a:tr h="372366">
                <a:tc>
                  <a:txBody>
                    <a:bodyPr/>
                    <a:lstStyle/>
                    <a:p>
                      <a:r>
                        <a:rPr lang="ru-RU" dirty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1650927"/>
                  </a:ext>
                </a:extLst>
              </a:tr>
              <a:tr h="209333">
                <a:tc>
                  <a:txBody>
                    <a:bodyPr/>
                    <a:lstStyle/>
                    <a:p>
                      <a:r>
                        <a:rPr lang="ru-RU" dirty="0"/>
                        <a:t>Литературное чтение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6312834"/>
                  </a:ext>
                </a:extLst>
              </a:tr>
              <a:tr h="132590">
                <a:tc>
                  <a:txBody>
                    <a:bodyPr/>
                    <a:lstStyle/>
                    <a:p>
                      <a:r>
                        <a:rPr lang="ru-RU" sz="1800" dirty="0"/>
                        <a:t>Окружающий мир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034118"/>
                  </a:ext>
                </a:extLst>
              </a:tr>
            </a:tbl>
          </a:graphicData>
        </a:graphic>
      </p:graphicFrame>
      <p:pic>
        <p:nvPicPr>
          <p:cNvPr id="10" name="Рисунок 13">
            <a:extLst>
              <a:ext uri="{FF2B5EF4-FFF2-40B4-BE49-F238E27FC236}">
                <a16:creationId xmlns:a16="http://schemas.microsoft.com/office/drawing/2014/main" id="{36DAE319-149C-6D86-DFFB-6A0F84C68F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26F669-F8E2-5072-3763-F5FAA7D469F9}"/>
              </a:ext>
            </a:extLst>
          </p:cNvPr>
          <p:cNvSpPr txBox="1"/>
          <p:nvPr/>
        </p:nvSpPr>
        <p:spPr>
          <a:xfrm>
            <a:off x="7816851" y="882276"/>
            <a:ext cx="320596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 или дома</a:t>
            </a:r>
            <a:endParaRPr lang="en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553C58-3EDF-164C-D719-704606A20B32}"/>
              </a:ext>
            </a:extLst>
          </p:cNvPr>
          <p:cNvSpPr txBox="1"/>
          <p:nvPr/>
        </p:nvSpPr>
        <p:spPr>
          <a:xfrm>
            <a:off x="8637367" y="4119193"/>
            <a:ext cx="1497033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Задания ВПР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447082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1481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508076" y="448281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24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Истории и Обществознания</a:t>
            </a:r>
            <a:endParaRPr lang="en-US" sz="24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388025" y="2307544"/>
            <a:ext cx="7305304" cy="120433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5—11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следующие материалы: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3E9EBC-ACB1-D763-2896-C657CBFE1E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128" y="3960213"/>
            <a:ext cx="4670502" cy="29386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D1A222-DED4-967F-BCA6-5C933D8B4F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4524" y="3217609"/>
            <a:ext cx="3886200" cy="24470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540D64-A1D7-0725-1D7D-5D8A00280A9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5944" y="2424046"/>
            <a:ext cx="3429094" cy="4387295"/>
          </a:xfrm>
          <a:prstGeom prst="rect">
            <a:avLst/>
          </a:prstGeom>
        </p:spPr>
      </p:pic>
      <p:graphicFrame>
        <p:nvGraphicFramePr>
          <p:cNvPr id="10" name="Таблица 11">
            <a:extLst>
              <a:ext uri="{FF2B5EF4-FFF2-40B4-BE49-F238E27FC236}">
                <a16:creationId xmlns:a16="http://schemas.microsoft.com/office/drawing/2014/main" id="{D1559314-D30E-4A0D-AB35-C826E8B6B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786238"/>
              </p:ext>
            </p:extLst>
          </p:nvPr>
        </p:nvGraphicFramePr>
        <p:xfrm>
          <a:off x="508030" y="1037741"/>
          <a:ext cx="1054862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8543">
                  <a:extLst>
                    <a:ext uri="{9D8B030D-6E8A-4147-A177-3AD203B41FA5}">
                      <a16:colId xmlns:a16="http://schemas.microsoft.com/office/drawing/2014/main" val="2833428677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276191258"/>
                    </a:ext>
                  </a:extLst>
                </a:gridCol>
                <a:gridCol w="1389224">
                  <a:extLst>
                    <a:ext uri="{9D8B030D-6E8A-4147-A177-3AD203B41FA5}">
                      <a16:colId xmlns:a16="http://schemas.microsoft.com/office/drawing/2014/main" val="4117250243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153667845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4010570341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989312824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559352255"/>
                    </a:ext>
                  </a:extLst>
                </a:gridCol>
                <a:gridCol w="1005192">
                  <a:extLst>
                    <a:ext uri="{9D8B030D-6E8A-4147-A177-3AD203B41FA5}">
                      <a16:colId xmlns:a16="http://schemas.microsoft.com/office/drawing/2014/main" val="203160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371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603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7086944"/>
                  </a:ext>
                </a:extLst>
              </a:tr>
            </a:tbl>
          </a:graphicData>
        </a:graphic>
      </p:graphicFrame>
      <p:pic>
        <p:nvPicPr>
          <p:cNvPr id="11" name="Рисунок 13">
            <a:extLst>
              <a:ext uri="{FF2B5EF4-FFF2-40B4-BE49-F238E27FC236}">
                <a16:creationId xmlns:a16="http://schemas.microsoft.com/office/drawing/2014/main" id="{E586E18A-D053-CCAF-3161-4FF74AB130E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46BD1E-DFB8-2EFF-0A31-939EB45B0037}"/>
              </a:ext>
            </a:extLst>
          </p:cNvPr>
          <p:cNvSpPr txBox="1"/>
          <p:nvPr/>
        </p:nvSpPr>
        <p:spPr>
          <a:xfrm>
            <a:off x="5184644" y="3051875"/>
            <a:ext cx="289790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C80A8A-C9C4-8303-7C9B-07168573823C}"/>
              </a:ext>
            </a:extLst>
          </p:cNvPr>
          <p:cNvSpPr txBox="1"/>
          <p:nvPr/>
        </p:nvSpPr>
        <p:spPr>
          <a:xfrm>
            <a:off x="9594995" y="2183740"/>
            <a:ext cx="144204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Задания ВПР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5BF25B-758A-368E-8C5E-D7DD5AA95EBE}"/>
              </a:ext>
            </a:extLst>
          </p:cNvPr>
          <p:cNvSpPr txBox="1"/>
          <p:nvPr/>
        </p:nvSpPr>
        <p:spPr>
          <a:xfrm>
            <a:off x="1493469" y="3775547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286134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1481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21599400">
            <a:off x="508077" y="145396"/>
            <a:ext cx="8821482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24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Русского языка и Литературы</a:t>
            </a:r>
            <a:endParaRPr lang="en-US" sz="24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508031" y="2176710"/>
            <a:ext cx="8067257" cy="120433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5—9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следующие материалы: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043398-44F9-D0DB-66C0-A0BF0AF363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31" y="3741576"/>
            <a:ext cx="4681654" cy="2968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630CF3-F26F-F472-415D-D6004F66972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067" y="3143344"/>
            <a:ext cx="4302443" cy="27011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CE2208-AA0E-7EAF-874D-A7F4E0E05A1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4510" y="2586606"/>
            <a:ext cx="2783435" cy="4519173"/>
          </a:xfrm>
          <a:prstGeom prst="rect">
            <a:avLst/>
          </a:prstGeom>
        </p:spPr>
      </p:pic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DE5CC156-322B-4D77-86A4-D812A3DF7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13164"/>
              </p:ext>
            </p:extLst>
          </p:nvPr>
        </p:nvGraphicFramePr>
        <p:xfrm>
          <a:off x="508031" y="704243"/>
          <a:ext cx="8980183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138">
                  <a:extLst>
                    <a:ext uri="{9D8B030D-6E8A-4147-A177-3AD203B41FA5}">
                      <a16:colId xmlns:a16="http://schemas.microsoft.com/office/drawing/2014/main" val="1352287398"/>
                    </a:ext>
                  </a:extLst>
                </a:gridCol>
                <a:gridCol w="1507734">
                  <a:extLst>
                    <a:ext uri="{9D8B030D-6E8A-4147-A177-3AD203B41FA5}">
                      <a16:colId xmlns:a16="http://schemas.microsoft.com/office/drawing/2014/main" val="3125258302"/>
                    </a:ext>
                  </a:extLst>
                </a:gridCol>
                <a:gridCol w="1517851">
                  <a:extLst>
                    <a:ext uri="{9D8B030D-6E8A-4147-A177-3AD203B41FA5}">
                      <a16:colId xmlns:a16="http://schemas.microsoft.com/office/drawing/2014/main" val="3460770598"/>
                    </a:ext>
                  </a:extLst>
                </a:gridCol>
                <a:gridCol w="1481376">
                  <a:extLst>
                    <a:ext uri="{9D8B030D-6E8A-4147-A177-3AD203B41FA5}">
                      <a16:colId xmlns:a16="http://schemas.microsoft.com/office/drawing/2014/main" val="4074063553"/>
                    </a:ext>
                  </a:extLst>
                </a:gridCol>
                <a:gridCol w="1473375">
                  <a:extLst>
                    <a:ext uri="{9D8B030D-6E8A-4147-A177-3AD203B41FA5}">
                      <a16:colId xmlns:a16="http://schemas.microsoft.com/office/drawing/2014/main" val="2437872689"/>
                    </a:ext>
                  </a:extLst>
                </a:gridCol>
                <a:gridCol w="910709">
                  <a:extLst>
                    <a:ext uri="{9D8B030D-6E8A-4147-A177-3AD203B41FA5}">
                      <a16:colId xmlns:a16="http://schemas.microsoft.com/office/drawing/2014/main" val="2785523138"/>
                    </a:ext>
                  </a:extLst>
                </a:gridCol>
              </a:tblGrid>
              <a:tr h="31845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3687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Русский язык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0052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Литература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2868565"/>
                  </a:ext>
                </a:extLst>
              </a:tr>
            </a:tbl>
          </a:graphicData>
        </a:graphic>
      </p:graphicFrame>
      <p:pic>
        <p:nvPicPr>
          <p:cNvPr id="7" name="Рисунок 13">
            <a:extLst>
              <a:ext uri="{FF2B5EF4-FFF2-40B4-BE49-F238E27FC236}">
                <a16:creationId xmlns:a16="http://schemas.microsoft.com/office/drawing/2014/main" id="{6F1791F3-3200-3F0E-9A59-4E7546AA682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4FAB6F-FC13-90D3-8908-073BBC2E4EAC}"/>
              </a:ext>
            </a:extLst>
          </p:cNvPr>
          <p:cNvSpPr txBox="1"/>
          <p:nvPr/>
        </p:nvSpPr>
        <p:spPr>
          <a:xfrm>
            <a:off x="5348735" y="3041465"/>
            <a:ext cx="289790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015C31-66A6-55D1-93E5-FCA0099749A5}"/>
              </a:ext>
            </a:extLst>
          </p:cNvPr>
          <p:cNvSpPr txBox="1"/>
          <p:nvPr/>
        </p:nvSpPr>
        <p:spPr>
          <a:xfrm>
            <a:off x="1518379" y="3701265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81A549-8145-B377-168B-96A18D8CE1D7}"/>
              </a:ext>
            </a:extLst>
          </p:cNvPr>
          <p:cNvSpPr txBox="1"/>
          <p:nvPr/>
        </p:nvSpPr>
        <p:spPr>
          <a:xfrm>
            <a:off x="9755206" y="2311559"/>
            <a:ext cx="144204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Задания ВПР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83669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54783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378661" y="171395"/>
            <a:ext cx="10662914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28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Математики и Информатики</a:t>
            </a:r>
            <a:endParaRPr lang="en-US" sz="28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378614" y="2052990"/>
            <a:ext cx="7467527" cy="120433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5—8 и 10—11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следующие материалы: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9B8132-8D40-91F4-CD78-7E4DAE240F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475" y="4092441"/>
            <a:ext cx="3700398" cy="23250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D3E1DC-9A1A-0EB0-B8E8-E2253919EAA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9812" y="3697917"/>
            <a:ext cx="4217022" cy="26523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BF41CE-4C5E-9E99-BC89-F41E70497D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773" y="2301175"/>
            <a:ext cx="3134299" cy="4109612"/>
          </a:xfrm>
          <a:prstGeom prst="rect">
            <a:avLst/>
          </a:prstGeom>
        </p:spPr>
      </p:pic>
      <p:graphicFrame>
        <p:nvGraphicFramePr>
          <p:cNvPr id="3" name="Таблица 10">
            <a:extLst>
              <a:ext uri="{FF2B5EF4-FFF2-40B4-BE49-F238E27FC236}">
                <a16:creationId xmlns:a16="http://schemas.microsoft.com/office/drawing/2014/main" id="{4C04BF80-9949-45C4-9143-C6CF974D5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887"/>
              </p:ext>
            </p:extLst>
          </p:nvPr>
        </p:nvGraphicFramePr>
        <p:xfrm>
          <a:off x="378615" y="785271"/>
          <a:ext cx="811714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062">
                  <a:extLst>
                    <a:ext uri="{9D8B030D-6E8A-4147-A177-3AD203B41FA5}">
                      <a16:colId xmlns:a16="http://schemas.microsoft.com/office/drawing/2014/main" val="1234490737"/>
                    </a:ext>
                  </a:extLst>
                </a:gridCol>
                <a:gridCol w="619442">
                  <a:extLst>
                    <a:ext uri="{9D8B030D-6E8A-4147-A177-3AD203B41FA5}">
                      <a16:colId xmlns:a16="http://schemas.microsoft.com/office/drawing/2014/main" val="3634017002"/>
                    </a:ext>
                  </a:extLst>
                </a:gridCol>
                <a:gridCol w="619442">
                  <a:extLst>
                    <a:ext uri="{9D8B030D-6E8A-4147-A177-3AD203B41FA5}">
                      <a16:colId xmlns:a16="http://schemas.microsoft.com/office/drawing/2014/main" val="4291850634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1334265083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2911004387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1373491372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365403994"/>
                    </a:ext>
                  </a:extLst>
                </a:gridCol>
              </a:tblGrid>
              <a:tr h="328872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748192"/>
                  </a:ext>
                </a:extLst>
              </a:tr>
              <a:tr h="328872">
                <a:tc>
                  <a:txBody>
                    <a:bodyPr/>
                    <a:lstStyle/>
                    <a:p>
                      <a:r>
                        <a:rPr lang="ru-RU" dirty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7110996"/>
                  </a:ext>
                </a:extLst>
              </a:tr>
              <a:tr h="123399">
                <a:tc>
                  <a:txBody>
                    <a:bodyPr/>
                    <a:lstStyle/>
                    <a:p>
                      <a:r>
                        <a:rPr lang="ru-RU" dirty="0"/>
                        <a:t>Информатика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6526522"/>
                  </a:ext>
                </a:extLst>
              </a:tr>
            </a:tbl>
          </a:graphicData>
        </a:graphic>
      </p:graphicFrame>
      <p:pic>
        <p:nvPicPr>
          <p:cNvPr id="11" name="Рисунок 13">
            <a:extLst>
              <a:ext uri="{FF2B5EF4-FFF2-40B4-BE49-F238E27FC236}">
                <a16:creationId xmlns:a16="http://schemas.microsoft.com/office/drawing/2014/main" id="{42A70254-7CAB-9471-2F58-20920759A61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48F9E4-7B48-C9E2-FEC8-60549511A196}"/>
              </a:ext>
            </a:extLst>
          </p:cNvPr>
          <p:cNvSpPr txBox="1"/>
          <p:nvPr/>
        </p:nvSpPr>
        <p:spPr>
          <a:xfrm>
            <a:off x="5153912" y="3468972"/>
            <a:ext cx="2770888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E95EC5-6CA4-3311-6626-4EA8F9817D78}"/>
              </a:ext>
            </a:extLst>
          </p:cNvPr>
          <p:cNvSpPr txBox="1"/>
          <p:nvPr/>
        </p:nvSpPr>
        <p:spPr>
          <a:xfrm>
            <a:off x="1127003" y="3838304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A3E813-27DF-8F8D-E0B3-9FCA9106E19D}"/>
              </a:ext>
            </a:extLst>
          </p:cNvPr>
          <p:cNvSpPr txBox="1"/>
          <p:nvPr/>
        </p:nvSpPr>
        <p:spPr>
          <a:xfrm>
            <a:off x="9599579" y="2011448"/>
            <a:ext cx="144204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Задания ВПР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34518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93" y="-11373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508074" y="285446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Биологии</a:t>
            </a:r>
            <a:endParaRPr lang="en-US" sz="32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435748" y="1789675"/>
            <a:ext cx="5680897" cy="120433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5—11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следующие материалы: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7DDB41-6B04-F307-2299-101FE11A7C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58" y="3538022"/>
            <a:ext cx="3997139" cy="2518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6027E1-84E4-093F-9D90-C616A39688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965" y="3429000"/>
            <a:ext cx="4030070" cy="2541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4CC8D0-52A1-BAC5-F63C-219FA8E3292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2958" y="2039234"/>
            <a:ext cx="4104595" cy="4371278"/>
          </a:xfrm>
          <a:prstGeom prst="rect">
            <a:avLst/>
          </a:prstGeom>
        </p:spPr>
      </p:pic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42A667C9-92C6-424B-AECA-111A2B4C6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820163"/>
              </p:ext>
            </p:extLst>
          </p:nvPr>
        </p:nvGraphicFramePr>
        <p:xfrm>
          <a:off x="508029" y="974721"/>
          <a:ext cx="994943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062">
                  <a:extLst>
                    <a:ext uri="{9D8B030D-6E8A-4147-A177-3AD203B41FA5}">
                      <a16:colId xmlns:a16="http://schemas.microsoft.com/office/drawing/2014/main" val="834227790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1705246668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413996015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1216759461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1047973225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017745258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654278384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208456546"/>
                    </a:ext>
                  </a:extLst>
                </a:gridCol>
              </a:tblGrid>
              <a:tr h="358433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606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Биология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5995898"/>
                  </a:ext>
                </a:extLst>
              </a:tr>
            </a:tbl>
          </a:graphicData>
        </a:graphic>
      </p:graphicFrame>
      <p:pic>
        <p:nvPicPr>
          <p:cNvPr id="7" name="Рисунок 13">
            <a:extLst>
              <a:ext uri="{FF2B5EF4-FFF2-40B4-BE49-F238E27FC236}">
                <a16:creationId xmlns:a16="http://schemas.microsoft.com/office/drawing/2014/main" id="{23518876-6128-182C-9862-165552AE18F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A57AA1-063D-71F1-E1CA-F46429057462}"/>
              </a:ext>
            </a:extLst>
          </p:cNvPr>
          <p:cNvSpPr txBox="1"/>
          <p:nvPr/>
        </p:nvSpPr>
        <p:spPr>
          <a:xfrm>
            <a:off x="4647049" y="3179597"/>
            <a:ext cx="2761374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699881-54AE-F8D8-476B-4F7D1C8DCF84}"/>
              </a:ext>
            </a:extLst>
          </p:cNvPr>
          <p:cNvSpPr txBox="1"/>
          <p:nvPr/>
        </p:nvSpPr>
        <p:spPr>
          <a:xfrm>
            <a:off x="1333089" y="3319978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270539-8CC4-744D-54AB-DC6DAE8C17D4}"/>
              </a:ext>
            </a:extLst>
          </p:cNvPr>
          <p:cNvSpPr txBox="1"/>
          <p:nvPr/>
        </p:nvSpPr>
        <p:spPr>
          <a:xfrm>
            <a:off x="9329524" y="1789675"/>
            <a:ext cx="144204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Задания ВПР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711895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1481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508076" y="448281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Химии</a:t>
            </a:r>
            <a:endParaRPr lang="en-US" sz="32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508030" y="1925287"/>
            <a:ext cx="6966968" cy="120433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8—9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следующие материалы: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C8D500-71B2-805E-5BA9-F30B3193BD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04" y="3923394"/>
            <a:ext cx="4281738" cy="26821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26337C-6489-9F05-63A1-1507444FDE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966" y="3341180"/>
            <a:ext cx="4895875" cy="307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BF723A-8C93-D394-6DD1-DFFE1C67E8A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5901" y="1350111"/>
            <a:ext cx="3572100" cy="5330283"/>
          </a:xfrm>
          <a:prstGeom prst="rect">
            <a:avLst/>
          </a:prstGeom>
        </p:spPr>
      </p:pic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6A35B23F-4600-4A33-9907-4A2614E33D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536242"/>
              </p:ext>
            </p:extLst>
          </p:nvPr>
        </p:nvGraphicFramePr>
        <p:xfrm>
          <a:off x="508030" y="1027367"/>
          <a:ext cx="4013086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1375">
                  <a:extLst>
                    <a:ext uri="{9D8B030D-6E8A-4147-A177-3AD203B41FA5}">
                      <a16:colId xmlns:a16="http://schemas.microsoft.com/office/drawing/2014/main" val="4059482761"/>
                    </a:ext>
                  </a:extLst>
                </a:gridCol>
                <a:gridCol w="1432243">
                  <a:extLst>
                    <a:ext uri="{9D8B030D-6E8A-4147-A177-3AD203B41FA5}">
                      <a16:colId xmlns:a16="http://schemas.microsoft.com/office/drawing/2014/main" val="772014907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4223515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23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Химия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Уроки и ВПР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12936"/>
                  </a:ext>
                </a:extLst>
              </a:tr>
            </a:tbl>
          </a:graphicData>
        </a:graphic>
      </p:graphicFrame>
      <p:pic>
        <p:nvPicPr>
          <p:cNvPr id="7" name="Рисунок 13">
            <a:extLst>
              <a:ext uri="{FF2B5EF4-FFF2-40B4-BE49-F238E27FC236}">
                <a16:creationId xmlns:a16="http://schemas.microsoft.com/office/drawing/2014/main" id="{D237906D-B703-0787-5BD5-6FD1AB6225A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A00A99-B735-A41F-B591-17F358601F94}"/>
              </a:ext>
            </a:extLst>
          </p:cNvPr>
          <p:cNvSpPr txBox="1"/>
          <p:nvPr/>
        </p:nvSpPr>
        <p:spPr>
          <a:xfrm>
            <a:off x="4691707" y="3106273"/>
            <a:ext cx="2760195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88CFC1-2359-065B-99B4-544305AE7F9B}"/>
              </a:ext>
            </a:extLst>
          </p:cNvPr>
          <p:cNvSpPr txBox="1"/>
          <p:nvPr/>
        </p:nvSpPr>
        <p:spPr>
          <a:xfrm>
            <a:off x="1193652" y="3685729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A02DE4-F749-69AD-D834-6985CDC010AF}"/>
              </a:ext>
            </a:extLst>
          </p:cNvPr>
          <p:cNvSpPr txBox="1"/>
          <p:nvPr/>
        </p:nvSpPr>
        <p:spPr>
          <a:xfrm>
            <a:off x="9100930" y="1034403"/>
            <a:ext cx="144204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Задания ВПР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769735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1481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508075" y="289350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Физики</a:t>
            </a:r>
            <a:endParaRPr lang="en-US" sz="32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508030" y="1861625"/>
            <a:ext cx="7674056" cy="120433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7—11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следующие материалы: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использования на уроках и/или в качестве домашних заданий для учеников, в том числе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по учебнику Перышкина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017635-58FE-F753-8579-3C856F1CE4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967" y="3833439"/>
            <a:ext cx="2613628" cy="3009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065873-450F-1C24-076F-5DCCAD6D69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811" y="3548509"/>
            <a:ext cx="4718805" cy="29391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5C22C2-426C-6466-FAD6-C4919624F6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1550" y="1784247"/>
            <a:ext cx="3322420" cy="4633531"/>
          </a:xfrm>
          <a:prstGeom prst="rect">
            <a:avLst/>
          </a:prstGeom>
        </p:spPr>
      </p:pic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0C55C75C-DADF-463C-9185-A8CD7F668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81914"/>
              </p:ext>
            </p:extLst>
          </p:nvPr>
        </p:nvGraphicFramePr>
        <p:xfrm>
          <a:off x="508029" y="919440"/>
          <a:ext cx="707263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748">
                  <a:extLst>
                    <a:ext uri="{9D8B030D-6E8A-4147-A177-3AD203B41FA5}">
                      <a16:colId xmlns:a16="http://schemas.microsoft.com/office/drawing/2014/main" val="4094625687"/>
                    </a:ext>
                  </a:extLst>
                </a:gridCol>
                <a:gridCol w="1432243">
                  <a:extLst>
                    <a:ext uri="{9D8B030D-6E8A-4147-A177-3AD203B41FA5}">
                      <a16:colId xmlns:a16="http://schemas.microsoft.com/office/drawing/2014/main" val="3879198463"/>
                    </a:ext>
                  </a:extLst>
                </a:gridCol>
                <a:gridCol w="1432243">
                  <a:extLst>
                    <a:ext uri="{9D8B030D-6E8A-4147-A177-3AD203B41FA5}">
                      <a16:colId xmlns:a16="http://schemas.microsoft.com/office/drawing/2014/main" val="608763630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933004174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166382819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1102094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15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Физика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Уроки и ВПР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Уроки и ВПР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98954"/>
                  </a:ext>
                </a:extLst>
              </a:tr>
            </a:tbl>
          </a:graphicData>
        </a:graphic>
      </p:graphicFrame>
      <p:pic>
        <p:nvPicPr>
          <p:cNvPr id="8" name="Рисунок 13">
            <a:extLst>
              <a:ext uri="{FF2B5EF4-FFF2-40B4-BE49-F238E27FC236}">
                <a16:creationId xmlns:a16="http://schemas.microsoft.com/office/drawing/2014/main" id="{3085BB81-6719-F84D-6E1F-659A4A1597E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6E6D05-EB4A-F114-7D0E-D0A7D10C396B}"/>
              </a:ext>
            </a:extLst>
          </p:cNvPr>
          <p:cNvSpPr txBox="1"/>
          <p:nvPr/>
        </p:nvSpPr>
        <p:spPr>
          <a:xfrm>
            <a:off x="4571898" y="3247557"/>
            <a:ext cx="274330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039033-B527-ACF6-6D15-F61FA83EB11D}"/>
              </a:ext>
            </a:extLst>
          </p:cNvPr>
          <p:cNvSpPr txBox="1"/>
          <p:nvPr/>
        </p:nvSpPr>
        <p:spPr>
          <a:xfrm>
            <a:off x="1158683" y="3544109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02AB4F-2CAC-43AC-2A79-3C9D3A05DDC3}"/>
              </a:ext>
            </a:extLst>
          </p:cNvPr>
          <p:cNvSpPr txBox="1"/>
          <p:nvPr/>
        </p:nvSpPr>
        <p:spPr>
          <a:xfrm>
            <a:off x="9301739" y="1492293"/>
            <a:ext cx="144204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Задания ВПР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550306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229201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508076" y="448281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28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Английского языка</a:t>
            </a:r>
            <a:endParaRPr lang="en-US" sz="28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508030" y="1893972"/>
            <a:ext cx="5587970" cy="1749418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5—9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следующие материалы: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Самостоятельные работы по темам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Триместровые контрольные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  <a:p>
            <a:pPr marL="430497" indent="-342900" hangingPunct="0">
              <a:lnSpc>
                <a:spcPct val="100000"/>
              </a:lnSpc>
              <a:spcBef>
                <a:spcPts val="0"/>
              </a:spcBef>
              <a:buAutoNum type="arabicParenR"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Тематические подборки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BB8C4-F867-6FBD-51E4-8C3F1B9CBA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30" y="3795129"/>
            <a:ext cx="4403634" cy="2767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A8CF58-4F87-3764-CD0C-FE98A95763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8769" y="3262872"/>
            <a:ext cx="4224454" cy="26572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1FEEB3-0B88-53B3-6A1B-427FF12BE76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1395" y="2069744"/>
            <a:ext cx="3683442" cy="6092047"/>
          </a:xfrm>
          <a:prstGeom prst="rect">
            <a:avLst/>
          </a:prstGeom>
        </p:spPr>
      </p:pic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973F21DC-9335-40C2-B8C9-A16274D38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618863"/>
              </p:ext>
            </p:extLst>
          </p:nvPr>
        </p:nvGraphicFramePr>
        <p:xfrm>
          <a:off x="508030" y="1000553"/>
          <a:ext cx="843838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9951">
                  <a:extLst>
                    <a:ext uri="{9D8B030D-6E8A-4147-A177-3AD203B41FA5}">
                      <a16:colId xmlns:a16="http://schemas.microsoft.com/office/drawing/2014/main" val="2350302401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2259725810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3699997524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707356796"/>
                    </a:ext>
                  </a:extLst>
                </a:gridCol>
                <a:gridCol w="1432242">
                  <a:extLst>
                    <a:ext uri="{9D8B030D-6E8A-4147-A177-3AD203B41FA5}">
                      <a16:colId xmlns:a16="http://schemas.microsoft.com/office/drawing/2014/main" val="647337178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122081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503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 и ВПР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1277632"/>
                  </a:ext>
                </a:extLst>
              </a:tr>
            </a:tbl>
          </a:graphicData>
        </a:graphic>
      </p:graphicFrame>
      <p:pic>
        <p:nvPicPr>
          <p:cNvPr id="8" name="Рисунок 13">
            <a:extLst>
              <a:ext uri="{FF2B5EF4-FFF2-40B4-BE49-F238E27FC236}">
                <a16:creationId xmlns:a16="http://schemas.microsoft.com/office/drawing/2014/main" id="{81EED527-A874-4C36-41CC-047A02B2959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6A624D-BA72-27B3-55D5-9D7451132CF8}"/>
              </a:ext>
            </a:extLst>
          </p:cNvPr>
          <p:cNvSpPr txBox="1"/>
          <p:nvPr/>
        </p:nvSpPr>
        <p:spPr>
          <a:xfrm>
            <a:off x="5276333" y="3029114"/>
            <a:ext cx="275662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565370-9B21-A53C-7D95-E854E06209B7}"/>
              </a:ext>
            </a:extLst>
          </p:cNvPr>
          <p:cNvSpPr txBox="1"/>
          <p:nvPr/>
        </p:nvSpPr>
        <p:spPr>
          <a:xfrm>
            <a:off x="1371729" y="3556909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56ED71-6BF8-863F-D43F-B9E6D3D6DEDE}"/>
              </a:ext>
            </a:extLst>
          </p:cNvPr>
          <p:cNvSpPr txBox="1"/>
          <p:nvPr/>
        </p:nvSpPr>
        <p:spPr>
          <a:xfrm>
            <a:off x="9462095" y="1744156"/>
            <a:ext cx="1442042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Задания ВПР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579279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1481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508076" y="448281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Технологии</a:t>
            </a:r>
            <a:endParaRPr lang="en-US" sz="32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419253" y="1878520"/>
            <a:ext cx="10986166" cy="337518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5—7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4F12CD-5D37-00DF-53E1-1436D09C20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112" y="2834767"/>
            <a:ext cx="5328424" cy="3348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282F49-567A-1191-B1EF-0657C2412E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4466" y="2838815"/>
            <a:ext cx="5328425" cy="3340137"/>
          </a:xfrm>
          <a:prstGeom prst="rect">
            <a:avLst/>
          </a:prstGeom>
        </p:spPr>
      </p:pic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8FCAB305-7A3F-4DFD-AECC-0CED4569C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656492"/>
              </p:ext>
            </p:extLst>
          </p:nvPr>
        </p:nvGraphicFramePr>
        <p:xfrm>
          <a:off x="508030" y="1048053"/>
          <a:ext cx="471236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58388774"/>
                    </a:ext>
                  </a:extLst>
                </a:gridCol>
                <a:gridCol w="955182">
                  <a:extLst>
                    <a:ext uri="{9D8B030D-6E8A-4147-A177-3AD203B41FA5}">
                      <a16:colId xmlns:a16="http://schemas.microsoft.com/office/drawing/2014/main" val="2300085203"/>
                    </a:ext>
                  </a:extLst>
                </a:gridCol>
                <a:gridCol w="922712">
                  <a:extLst>
                    <a:ext uri="{9D8B030D-6E8A-4147-A177-3AD203B41FA5}">
                      <a16:colId xmlns:a16="http://schemas.microsoft.com/office/drawing/2014/main" val="2425932327"/>
                    </a:ext>
                  </a:extLst>
                </a:gridCol>
                <a:gridCol w="802469">
                  <a:extLst>
                    <a:ext uri="{9D8B030D-6E8A-4147-A177-3AD203B41FA5}">
                      <a16:colId xmlns:a16="http://schemas.microsoft.com/office/drawing/2014/main" val="3479793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460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Технология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6426359"/>
                  </a:ext>
                </a:extLst>
              </a:tr>
            </a:tbl>
          </a:graphicData>
        </a:graphic>
      </p:graphicFrame>
      <p:pic>
        <p:nvPicPr>
          <p:cNvPr id="7" name="Рисунок 13">
            <a:extLst>
              <a:ext uri="{FF2B5EF4-FFF2-40B4-BE49-F238E27FC236}">
                <a16:creationId xmlns:a16="http://schemas.microsoft.com/office/drawing/2014/main" id="{C73DF6C9-D402-3981-02E3-7C720965730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B5234D-5AEC-3A89-4602-2A39D8345F4B}"/>
              </a:ext>
            </a:extLst>
          </p:cNvPr>
          <p:cNvSpPr txBox="1"/>
          <p:nvPr/>
        </p:nvSpPr>
        <p:spPr>
          <a:xfrm>
            <a:off x="7447441" y="2584678"/>
            <a:ext cx="2782474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E2331D-C1DB-7347-A84F-762FE4E1C599}"/>
              </a:ext>
            </a:extLst>
          </p:cNvPr>
          <p:cNvSpPr txBox="1"/>
          <p:nvPr/>
        </p:nvSpPr>
        <p:spPr>
          <a:xfrm>
            <a:off x="2019799" y="2580365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588988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1481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508076" y="448281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ОБЗР</a:t>
            </a:r>
            <a:endParaRPr lang="en-US" sz="32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392620" y="1766718"/>
            <a:ext cx="11101289" cy="320343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8—11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FCA51E-DA77-280F-D027-6C68BF2DB7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621" y="2742451"/>
            <a:ext cx="5465036" cy="3445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DDFB9E-BA8E-7C4E-7702-4E6DE74157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404" y="2722965"/>
            <a:ext cx="5472586" cy="3445349"/>
          </a:xfrm>
          <a:prstGeom prst="rect">
            <a:avLst/>
          </a:prstGeom>
        </p:spPr>
      </p:pic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F9E57BDD-8353-4406-83B9-8B53EB3AB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330915"/>
              </p:ext>
            </p:extLst>
          </p:nvPr>
        </p:nvGraphicFramePr>
        <p:xfrm>
          <a:off x="508030" y="971059"/>
          <a:ext cx="503993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062">
                  <a:extLst>
                    <a:ext uri="{9D8B030D-6E8A-4147-A177-3AD203B41FA5}">
                      <a16:colId xmlns:a16="http://schemas.microsoft.com/office/drawing/2014/main" val="3382803220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1580189977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1985659869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214257098"/>
                    </a:ext>
                  </a:extLst>
                </a:gridCol>
                <a:gridCol w="819468">
                  <a:extLst>
                    <a:ext uri="{9D8B030D-6E8A-4147-A177-3AD203B41FA5}">
                      <a16:colId xmlns:a16="http://schemas.microsoft.com/office/drawing/2014/main" val="3760033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202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ОБЗР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7207527"/>
                  </a:ext>
                </a:extLst>
              </a:tr>
            </a:tbl>
          </a:graphicData>
        </a:graphic>
      </p:graphicFrame>
      <p:pic>
        <p:nvPicPr>
          <p:cNvPr id="8" name="Рисунок 13">
            <a:extLst>
              <a:ext uri="{FF2B5EF4-FFF2-40B4-BE49-F238E27FC236}">
                <a16:creationId xmlns:a16="http://schemas.microsoft.com/office/drawing/2014/main" id="{1E14367B-227F-9978-1271-839E8B8A9C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8E59F1-B192-DBD2-D2B6-AF34B3C0B136}"/>
              </a:ext>
            </a:extLst>
          </p:cNvPr>
          <p:cNvSpPr txBox="1"/>
          <p:nvPr/>
        </p:nvSpPr>
        <p:spPr>
          <a:xfrm>
            <a:off x="7460240" y="2479358"/>
            <a:ext cx="2745644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717940-B528-8FB1-2E6C-14E01D74B7DD}"/>
              </a:ext>
            </a:extLst>
          </p:cNvPr>
          <p:cNvSpPr txBox="1"/>
          <p:nvPr/>
        </p:nvSpPr>
        <p:spPr>
          <a:xfrm>
            <a:off x="1901326" y="2479358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76530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F866C-9F1D-F1B9-2264-2CDCD5DA1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7CEE75C0-E9CC-BF8B-F969-45EF9DF8C0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22431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29672D6B-3769-BBAE-F408-7EA07B0108DF}"/>
              </a:ext>
            </a:extLst>
          </p:cNvPr>
          <p:cNvSpPr/>
          <p:nvPr/>
        </p:nvSpPr>
        <p:spPr>
          <a:xfrm rot="-600">
            <a:off x="508076" y="448281"/>
            <a:ext cx="9086873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Материалы для учителей ИЗО</a:t>
            </a:r>
            <a:endParaRPr lang="en-US" sz="32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A3A230-0CB2-5140-2D04-8ABFAF90CADA}"/>
              </a:ext>
            </a:extLst>
          </p:cNvPr>
          <p:cNvSpPr txBox="1">
            <a:spLocks/>
          </p:cNvSpPr>
          <p:nvPr/>
        </p:nvSpPr>
        <p:spPr>
          <a:xfrm>
            <a:off x="508030" y="2077531"/>
            <a:ext cx="10779402" cy="353435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597" indent="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классов </a:t>
            </a:r>
            <a:r>
              <a:rPr lang="ru-RU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доступны материалы для использования на уроках и/или в качестве домашних заданий для учеников</a:t>
            </a:r>
            <a:r>
              <a:rPr lang="en-US" sz="1467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— </a:t>
            </a:r>
            <a:r>
              <a:rPr lang="ru-RU" sz="1467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4496C9-554A-435A-A2ED-51C8EED6A4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883" y="2740589"/>
            <a:ext cx="5557521" cy="3490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F8A3DD-B169-024F-20EB-AE839B058E3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8844" y="2740588"/>
            <a:ext cx="5570980" cy="3490953"/>
          </a:xfrm>
          <a:prstGeom prst="rect">
            <a:avLst/>
          </a:prstGeom>
        </p:spPr>
      </p:pic>
      <p:graphicFrame>
        <p:nvGraphicFramePr>
          <p:cNvPr id="8" name="Таблица 9">
            <a:extLst>
              <a:ext uri="{FF2B5EF4-FFF2-40B4-BE49-F238E27FC236}">
                <a16:creationId xmlns:a16="http://schemas.microsoft.com/office/drawing/2014/main" id="{8E6FB637-F1BB-42B8-91F5-F59286738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22137"/>
              </p:ext>
            </p:extLst>
          </p:nvPr>
        </p:nvGraphicFramePr>
        <p:xfrm>
          <a:off x="537883" y="1075099"/>
          <a:ext cx="2542741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094">
                  <a:extLst>
                    <a:ext uri="{9D8B030D-6E8A-4147-A177-3AD203B41FA5}">
                      <a16:colId xmlns:a16="http://schemas.microsoft.com/office/drawing/2014/main" val="2721431748"/>
                    </a:ext>
                  </a:extLst>
                </a:gridCol>
                <a:gridCol w="814647">
                  <a:extLst>
                    <a:ext uri="{9D8B030D-6E8A-4147-A177-3AD203B41FA5}">
                      <a16:colId xmlns:a16="http://schemas.microsoft.com/office/drawing/2014/main" val="1558637557"/>
                    </a:ext>
                  </a:extLst>
                </a:gridCol>
              </a:tblGrid>
              <a:tr h="359802">
                <a:tc>
                  <a:txBody>
                    <a:bodyPr/>
                    <a:lstStyle/>
                    <a:p>
                      <a:r>
                        <a:rPr lang="ru-RU" dirty="0"/>
                        <a:t>Предмет/Класс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39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ИЗО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5479954"/>
                  </a:ext>
                </a:extLst>
              </a:tr>
            </a:tbl>
          </a:graphicData>
        </a:graphic>
      </p:graphicFrame>
      <p:pic>
        <p:nvPicPr>
          <p:cNvPr id="10" name="Рисунок 13">
            <a:extLst>
              <a:ext uri="{FF2B5EF4-FFF2-40B4-BE49-F238E27FC236}">
                <a16:creationId xmlns:a16="http://schemas.microsoft.com/office/drawing/2014/main" id="{001B36E7-AE47-1647-E737-409FAD48BBD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DFC93D-4B82-8E1B-DD54-7A73402B9299}"/>
              </a:ext>
            </a:extLst>
          </p:cNvPr>
          <p:cNvSpPr txBox="1"/>
          <p:nvPr/>
        </p:nvSpPr>
        <p:spPr>
          <a:xfrm>
            <a:off x="7659155" y="2430966"/>
            <a:ext cx="2723710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ученика дома</a:t>
            </a:r>
            <a:endParaRPr lang="en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43AE7B-7E99-8D73-C52F-07EF0361E8A4}"/>
              </a:ext>
            </a:extLst>
          </p:cNvPr>
          <p:cNvSpPr txBox="1"/>
          <p:nvPr/>
        </p:nvSpPr>
        <p:spPr>
          <a:xfrm>
            <a:off x="2108576" y="2430966"/>
            <a:ext cx="2253341" cy="369332"/>
          </a:xfrm>
          <a:prstGeom prst="rect">
            <a:avLst/>
          </a:prstGeom>
          <a:solidFill>
            <a:schemeClr val="lt1"/>
          </a:solidFill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Для работы на уроке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029652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286BF-434D-346F-9629-399CBA0D4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98 1" descr="preencoded.png">
            <a:extLst>
              <a:ext uri="{FF2B5EF4-FFF2-40B4-BE49-F238E27FC236}">
                <a16:creationId xmlns:a16="http://schemas.microsoft.com/office/drawing/2014/main" id="{3EF93B17-9722-741A-249D-2246BE89F5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191" y="9832"/>
            <a:ext cx="12193191" cy="6828378"/>
          </a:xfrm>
          <a:prstGeom prst="rect">
            <a:avLst/>
          </a:prstGeom>
        </p:spPr>
      </p:pic>
      <p:sp>
        <p:nvSpPr>
          <p:cNvPr id="4" name="default_name">
            <a:extLst>
              <a:ext uri="{FF2B5EF4-FFF2-40B4-BE49-F238E27FC236}">
                <a16:creationId xmlns:a16="http://schemas.microsoft.com/office/drawing/2014/main" id="{91517460-A05B-B4F1-DCBA-3A135CD72728}"/>
              </a:ext>
            </a:extLst>
          </p:cNvPr>
          <p:cNvSpPr/>
          <p:nvPr/>
        </p:nvSpPr>
        <p:spPr>
          <a:xfrm rot="-600">
            <a:off x="508076" y="448206"/>
            <a:ext cx="9951755" cy="521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100"/>
              </a:lnSpc>
              <a:spcAft>
                <a:spcPts val="3600"/>
              </a:spcAft>
            </a:pPr>
            <a:r>
              <a:rPr lang="ru-RU" sz="3200" b="1" kern="0" spc="-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найти материалы Экзамен-Медиа</a:t>
            </a:r>
            <a:endParaRPr lang="en-US" sz="3200" b="1" kern="0" spc="-1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60C61E38-3349-3210-BD75-1E89F9E5E992}"/>
              </a:ext>
            </a:extLst>
          </p:cNvPr>
          <p:cNvSpPr txBox="1">
            <a:spLocks/>
          </p:cNvSpPr>
          <p:nvPr/>
        </p:nvSpPr>
        <p:spPr>
          <a:xfrm>
            <a:off x="419624" y="1084010"/>
            <a:ext cx="5676375" cy="5637465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Включите компьютер, откройте браузер и зайдите в УБ ЦОК: </a:t>
            </a:r>
            <a:r>
              <a:rPr lang="ru-RU" sz="1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http://gosuslugi.ru/edu—content</a:t>
            </a:r>
            <a:r>
              <a:rPr lang="ru-RU" sz="1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Введите Ваш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логин и пароль от Госуслуг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Выберите учётную запись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Нажмите на иконку дополнительного фильтра, в фильтре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«Платформа-разработчика»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выберите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компанию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«Экзамен-Медиа»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нажмите «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Применить»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Откроются самые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востребованные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материалы по Вашему предмету и классу.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Вам нужны материалы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ВПР, одобренные ФИОКО,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строку «Введите название»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введите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ФИОКО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система выберет только такие материалы.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Вам нужны материалы по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теме,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начните вводить в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строку «Введите название» 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ее название, система выберет только такие материалы.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Перейдите на страницу нужного Вам материала, нажав на название материала, нажмите кнопки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«Добавить в корзину»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«Оформить заказ».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Откройте раздел «Заказы». Найдите материал, который Вы хотите передать ученикам и нажмите «Скопировать ссылку». </a:t>
            </a:r>
          </a:p>
          <a:p>
            <a:pPr marL="430514" indent="-342917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Передайте ссылку на учебный материал </a:t>
            </a:r>
            <a:r>
              <a:rPr lang="ru-RU" sz="1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Вашим</a:t>
            </a:r>
            <a:r>
              <a:rPr 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ученикам</a:t>
            </a:r>
            <a:r>
              <a:rPr lang="en-US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13">
            <a:extLst>
              <a:ext uri="{FF2B5EF4-FFF2-40B4-BE49-F238E27FC236}">
                <a16:creationId xmlns:a16="http://schemas.microsoft.com/office/drawing/2014/main" id="{FA03B16E-A4E7-2101-5C1F-1D2AE5DC0C1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0965" y="131016"/>
            <a:ext cx="874073" cy="8740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067A54-4D3F-9A53-A600-526F39B035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4659" y="1084010"/>
            <a:ext cx="5339162" cy="3231512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698BB4-42F8-871C-A191-29C3E0AF4F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84" y="3247903"/>
            <a:ext cx="4152374" cy="2288043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3145A7-7E3A-A135-1BD7-9A74DA1514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7481" y="4532176"/>
            <a:ext cx="5504895" cy="2039464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74680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ult-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96" y="14811"/>
            <a:ext cx="12193191" cy="6828378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 rot="-600">
            <a:off x="2242707" y="3067758"/>
            <a:ext cx="7706583" cy="843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12500"/>
              </a:lnSpc>
            </a:pPr>
            <a:r>
              <a:rPr lang="ru-RU" sz="5334" b="1" dirty="0">
                <a:solidFill>
                  <a:srgbClr val="062E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 за внимание!</a:t>
            </a:r>
            <a:endParaRPr lang="ru-RU" sz="4250" b="1" dirty="0">
              <a:solidFill>
                <a:srgbClr val="062E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2500"/>
              </a:lnSpc>
            </a:pPr>
            <a:endParaRPr lang="en-US" sz="425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E4AE76A-E002-4C1F-A439-0E69CDB2D52C}"/>
              </a:ext>
            </a:extLst>
          </p:cNvPr>
          <p:cNvSpPr txBox="1">
            <a:spLocks/>
          </p:cNvSpPr>
          <p:nvPr/>
        </p:nvSpPr>
        <p:spPr>
          <a:xfrm>
            <a:off x="0" y="1675342"/>
            <a:ext cx="12192000" cy="131126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2500"/>
              </a:lnSpc>
            </a:pPr>
            <a:endParaRPr lang="ru-RU" sz="4250" b="1" dirty="0">
              <a:solidFill>
                <a:srgbClr val="062E88"/>
              </a:solidFill>
              <a:ea typeface="Golos Text SemiBold" pitchFamily="34" charset="-12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5E3385-7916-6D35-348C-89DFE72C89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1740" y="621082"/>
            <a:ext cx="2108519" cy="210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092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14187</TotalTime>
  <Words>1506</Words>
  <Application>Microsoft Macintosh PowerPoint</Application>
  <PresentationFormat>Widescreen</PresentationFormat>
  <Paragraphs>309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Golos Text ExtraBold</vt:lpstr>
      <vt:lpstr>Golos Text SemiBold</vt:lpstr>
      <vt:lpstr>Tahoma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Материалы Экзамен-Медиа для еженедельного применения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Andrey Lavrentev</dc:creator>
  <cp:keywords/>
  <dc:description/>
  <cp:lastModifiedBy>Автор</cp:lastModifiedBy>
  <cp:revision>139</cp:revision>
  <cp:lastPrinted>2026-09-24T14:27:43Z</cp:lastPrinted>
  <dcterms:created xsi:type="dcterms:W3CDTF">2025-08-30T14:19:37Z</dcterms:created>
  <dcterms:modified xsi:type="dcterms:W3CDTF">2026-09-24T15:32:54Z</dcterms:modified>
  <cp:category/>
</cp:coreProperties>
</file>