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2" r:id="rId4"/>
    <p:sldId id="273" r:id="rId5"/>
    <p:sldId id="274" r:id="rId6"/>
    <p:sldId id="257" r:id="rId7"/>
    <p:sldId id="277" r:id="rId8"/>
    <p:sldId id="264" r:id="rId9"/>
    <p:sldId id="278" r:id="rId10"/>
    <p:sldId id="279" r:id="rId11"/>
    <p:sldId id="280" r:id="rId12"/>
    <p:sldId id="281" r:id="rId13"/>
    <p:sldId id="282" r:id="rId14"/>
    <p:sldId id="283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649"/>
    <a:srgbClr val="2ABF89"/>
    <a:srgbClr val="4A74C9"/>
    <a:srgbClr val="C13829"/>
    <a:srgbClr val="2A5C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8" y="8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B37AD39-7A24-43FC-91DF-93FD577BB1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62F234-CAE3-4E29-A80F-CB5C54011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2D98-7CA8-4C38-A7D6-F6525F74133C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6F3AEA-FA62-41B4-8642-B45704497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3DCE3D-A314-4EAE-9773-5F0F7FCB3F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6C15-5CFD-4683-8C04-CB43FAE92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3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E7BC6-7C78-4742-AAA1-6F158FFE91E1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B5B9-51D6-8747-A894-43539F9A9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52A2-B515-3E4E-9A82-70DCFA03FC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1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52A2-B515-3E4E-9A82-70DCFA03FC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2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52A2-B515-3E4E-9A82-70DCFA03FC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0BC32FC-569B-4737-B84B-F4AB590F8AF5}"/>
              </a:ext>
            </a:extLst>
          </p:cNvPr>
          <p:cNvGrpSpPr/>
          <p:nvPr userDrawn="1"/>
        </p:nvGrpSpPr>
        <p:grpSpPr>
          <a:xfrm>
            <a:off x="-1429172" y="0"/>
            <a:ext cx="18259927" cy="12552209"/>
            <a:chOff x="-1094874" y="-1"/>
            <a:chExt cx="15946856" cy="10962162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68158CFC-8E3A-41F6-97BB-BBE4238246CB}"/>
                </a:ext>
              </a:extLst>
            </p:cNvPr>
            <p:cNvGrpSpPr/>
            <p:nvPr userDrawn="1"/>
          </p:nvGrpSpPr>
          <p:grpSpPr>
            <a:xfrm>
              <a:off x="3938839" y="0"/>
              <a:ext cx="10913143" cy="10962161"/>
              <a:chOff x="3926807" y="0"/>
              <a:chExt cx="10913143" cy="10962161"/>
            </a:xfrm>
          </p:grpSpPr>
          <p:sp>
            <p:nvSpPr>
              <p:cNvPr id="32" name="Параллелограмм 31">
                <a:extLst>
                  <a:ext uri="{FF2B5EF4-FFF2-40B4-BE49-F238E27FC236}">
                    <a16:creationId xmlns:a16="http://schemas.microsoft.com/office/drawing/2014/main" id="{6621ABA4-AD51-4397-BEF0-19A974890FB2}"/>
                  </a:ext>
                </a:extLst>
              </p:cNvPr>
              <p:cNvSpPr/>
              <p:nvPr userDrawn="1"/>
            </p:nvSpPr>
            <p:spPr>
              <a:xfrm>
                <a:off x="579120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5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32">
                <a:extLst>
                  <a:ext uri="{FF2B5EF4-FFF2-40B4-BE49-F238E27FC236}">
                    <a16:creationId xmlns:a16="http://schemas.microsoft.com/office/drawing/2014/main" id="{0572AE3D-6A3A-4D15-85BD-93B02AD11899}"/>
                  </a:ext>
                </a:extLst>
              </p:cNvPr>
              <p:cNvSpPr/>
              <p:nvPr userDrawn="1"/>
            </p:nvSpPr>
            <p:spPr>
              <a:xfrm flipH="1">
                <a:off x="843915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B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>
                <a:extLst>
                  <a:ext uri="{FF2B5EF4-FFF2-40B4-BE49-F238E27FC236}">
                    <a16:creationId xmlns:a16="http://schemas.microsoft.com/office/drawing/2014/main" id="{B7DC3FA5-28AF-44C5-997E-F3845CD35838}"/>
                  </a:ext>
                </a:extLst>
              </p:cNvPr>
              <p:cNvSpPr/>
              <p:nvPr userDrawn="1"/>
            </p:nvSpPr>
            <p:spPr>
              <a:xfrm>
                <a:off x="3926807" y="979962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C1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726F4F0-1966-4217-80CB-670902DB0D00}"/>
                </a:ext>
              </a:extLst>
            </p:cNvPr>
            <p:cNvSpPr/>
            <p:nvPr userDrawn="1"/>
          </p:nvSpPr>
          <p:spPr>
            <a:xfrm>
              <a:off x="-1094874" y="-1"/>
              <a:ext cx="13443285" cy="7050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054E-20BB-419F-9C51-6FA3FE0E8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59" y="1116180"/>
            <a:ext cx="8218827" cy="2387600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629569-9C82-4B0F-A7D9-53C41536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59" y="3529847"/>
            <a:ext cx="821882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BE49F-D879-4653-8698-140CAB25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41FFC-A784-42E0-BB16-28AECBC0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48C4F-5F07-4246-990B-70AD364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CC968D-113C-4D57-B716-21EAC796E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9" y="5226296"/>
            <a:ext cx="3372221" cy="15404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68A8EE-F38C-4B2F-9A09-F3AA469AE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54" y="166073"/>
            <a:ext cx="3333388" cy="9370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C5FDB0-6401-4471-A12E-759546BF3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18" y="78200"/>
            <a:ext cx="1364721" cy="11281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8FC3E3-C3E9-4E54-9781-E7524EEE7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78200"/>
            <a:ext cx="1030291" cy="11281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F0A45F-E842-4062-AF4B-23A13362AE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55" y="78200"/>
            <a:ext cx="987457" cy="11281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17" y="73424"/>
            <a:ext cx="1160499" cy="11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91218-100B-428D-8094-09030DAD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1A22F-D3B8-493B-9CD0-E3F428D4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2AB382-92D3-47D4-B0AB-80F5EDCF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DEF682-8E51-47FC-AD7A-17D3F9F9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6DD080-0562-43AD-B1B3-762C6E3F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C47721-365A-46FA-861F-B79F88F2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DC8D1-1E52-48E2-AAD0-AE62C264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69A5-500E-4A17-ACFD-790290B0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13A6F-9F13-48C2-9060-47F0667A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33828-7112-4676-961C-2CF83622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C08446-D0B0-4C61-8FCA-F283E986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1A2F7-BF9D-44BD-B993-E3990399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BAA1A1-A127-4E5C-817A-FEFC9AB5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8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C1453-5EE8-44CD-97D9-92140ED0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E353F4-9B47-48E2-901D-205750C50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63E54-1BFA-468C-954F-79DAA2D18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1B07-E79A-4E68-83AF-D0253A28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F8720-1656-4E58-B63E-02551BE1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E787F-6169-4819-8752-9A8A1B6C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157EB-4A41-44F4-A409-2963E691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335BC0-E8A8-4828-B734-2B9DA34A4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A5C0A-8C82-4753-B200-06944BBD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5DBFF-C268-4BEA-9227-AA40095D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08ABF-3729-4150-967F-33DFA388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619C5D-AC98-4E91-8495-C2799673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E14157-123A-453D-8559-D25DDC36F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6A0B3-6EB6-4E01-BFFD-E89360C6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BBF60-C3CF-461A-B091-09D3AA2E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7BD95-20D4-48A5-9595-F97B108C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0BC32FC-569B-4737-B84B-F4AB590F8AF5}"/>
              </a:ext>
            </a:extLst>
          </p:cNvPr>
          <p:cNvGrpSpPr/>
          <p:nvPr userDrawn="1"/>
        </p:nvGrpSpPr>
        <p:grpSpPr>
          <a:xfrm>
            <a:off x="-1094874" y="-1"/>
            <a:ext cx="15946856" cy="10948152"/>
            <a:chOff x="-1094874" y="-1"/>
            <a:chExt cx="15946856" cy="10948152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68158CFC-8E3A-41F6-97BB-BBE4238246CB}"/>
                </a:ext>
              </a:extLst>
            </p:cNvPr>
            <p:cNvGrpSpPr/>
            <p:nvPr userDrawn="1"/>
          </p:nvGrpSpPr>
          <p:grpSpPr>
            <a:xfrm>
              <a:off x="3938839" y="0"/>
              <a:ext cx="10913143" cy="10948151"/>
              <a:chOff x="3926807" y="0"/>
              <a:chExt cx="10913143" cy="10948151"/>
            </a:xfrm>
          </p:grpSpPr>
          <p:sp>
            <p:nvSpPr>
              <p:cNvPr id="32" name="Параллелограмм 31">
                <a:extLst>
                  <a:ext uri="{FF2B5EF4-FFF2-40B4-BE49-F238E27FC236}">
                    <a16:creationId xmlns:a16="http://schemas.microsoft.com/office/drawing/2014/main" id="{6621ABA4-AD51-4397-BEF0-19A974890FB2}"/>
                  </a:ext>
                </a:extLst>
              </p:cNvPr>
              <p:cNvSpPr/>
              <p:nvPr userDrawn="1"/>
            </p:nvSpPr>
            <p:spPr>
              <a:xfrm>
                <a:off x="579120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5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32">
                <a:extLst>
                  <a:ext uri="{FF2B5EF4-FFF2-40B4-BE49-F238E27FC236}">
                    <a16:creationId xmlns:a16="http://schemas.microsoft.com/office/drawing/2014/main" id="{0572AE3D-6A3A-4D15-85BD-93B02AD11899}"/>
                  </a:ext>
                </a:extLst>
              </p:cNvPr>
              <p:cNvSpPr/>
              <p:nvPr userDrawn="1"/>
            </p:nvSpPr>
            <p:spPr>
              <a:xfrm flipH="1">
                <a:off x="843915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B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>
                <a:extLst>
                  <a:ext uri="{FF2B5EF4-FFF2-40B4-BE49-F238E27FC236}">
                    <a16:creationId xmlns:a16="http://schemas.microsoft.com/office/drawing/2014/main" id="{B7DC3FA5-28AF-44C5-997E-F3845CD35838}"/>
                  </a:ext>
                </a:extLst>
              </p:cNvPr>
              <p:cNvSpPr/>
              <p:nvPr userDrawn="1"/>
            </p:nvSpPr>
            <p:spPr>
              <a:xfrm>
                <a:off x="3926807" y="965952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C1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726F4F0-1966-4217-80CB-670902DB0D00}"/>
                </a:ext>
              </a:extLst>
            </p:cNvPr>
            <p:cNvSpPr/>
            <p:nvPr userDrawn="1"/>
          </p:nvSpPr>
          <p:spPr>
            <a:xfrm>
              <a:off x="-1094874" y="-1"/>
              <a:ext cx="13443285" cy="7050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054E-20BB-419F-9C51-6FA3FE0E8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05" y="1116180"/>
            <a:ext cx="6616205" cy="2387600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629569-9C82-4B0F-A7D9-53C41536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05" y="3529847"/>
            <a:ext cx="6616206" cy="1655762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BE49F-D879-4653-8698-140CAB25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41FFC-A784-42E0-BB16-28AECBC0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48C4F-5F07-4246-990B-70AD364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0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0BC32FC-569B-4737-B84B-F4AB590F8AF5}"/>
              </a:ext>
            </a:extLst>
          </p:cNvPr>
          <p:cNvGrpSpPr/>
          <p:nvPr userDrawn="1"/>
        </p:nvGrpSpPr>
        <p:grpSpPr>
          <a:xfrm flipH="1">
            <a:off x="-2658980" y="0"/>
            <a:ext cx="15946856" cy="10980236"/>
            <a:chOff x="-1094874" y="-1"/>
            <a:chExt cx="15946856" cy="10980236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68158CFC-8E3A-41F6-97BB-BBE4238246CB}"/>
                </a:ext>
              </a:extLst>
            </p:cNvPr>
            <p:cNvGrpSpPr/>
            <p:nvPr userDrawn="1"/>
          </p:nvGrpSpPr>
          <p:grpSpPr>
            <a:xfrm>
              <a:off x="3938839" y="0"/>
              <a:ext cx="10913143" cy="10980235"/>
              <a:chOff x="3926807" y="0"/>
              <a:chExt cx="10913143" cy="10980235"/>
            </a:xfrm>
          </p:grpSpPr>
          <p:sp>
            <p:nvSpPr>
              <p:cNvPr id="32" name="Параллелограмм 31">
                <a:extLst>
                  <a:ext uri="{FF2B5EF4-FFF2-40B4-BE49-F238E27FC236}">
                    <a16:creationId xmlns:a16="http://schemas.microsoft.com/office/drawing/2014/main" id="{6621ABA4-AD51-4397-BEF0-19A974890FB2}"/>
                  </a:ext>
                </a:extLst>
              </p:cNvPr>
              <p:cNvSpPr/>
              <p:nvPr userDrawn="1"/>
            </p:nvSpPr>
            <p:spPr>
              <a:xfrm>
                <a:off x="579120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5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араллелограмм 32">
                <a:extLst>
                  <a:ext uri="{FF2B5EF4-FFF2-40B4-BE49-F238E27FC236}">
                    <a16:creationId xmlns:a16="http://schemas.microsoft.com/office/drawing/2014/main" id="{0572AE3D-6A3A-4D15-85BD-93B02AD11899}"/>
                  </a:ext>
                </a:extLst>
              </p:cNvPr>
              <p:cNvSpPr/>
              <p:nvPr userDrawn="1"/>
            </p:nvSpPr>
            <p:spPr>
              <a:xfrm flipH="1">
                <a:off x="8439150" y="0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2AB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>
                <a:extLst>
                  <a:ext uri="{FF2B5EF4-FFF2-40B4-BE49-F238E27FC236}">
                    <a16:creationId xmlns:a16="http://schemas.microsoft.com/office/drawing/2014/main" id="{B7DC3FA5-28AF-44C5-997E-F3845CD35838}"/>
                  </a:ext>
                </a:extLst>
              </p:cNvPr>
              <p:cNvSpPr/>
              <p:nvPr userDrawn="1"/>
            </p:nvSpPr>
            <p:spPr>
              <a:xfrm>
                <a:off x="3926807" y="998036"/>
                <a:ext cx="6400800" cy="9982199"/>
              </a:xfrm>
              <a:prstGeom prst="parallelogram">
                <a:avLst>
                  <a:gd name="adj" fmla="val 78428"/>
                </a:avLst>
              </a:prstGeom>
              <a:solidFill>
                <a:srgbClr val="C1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726F4F0-1966-4217-80CB-670902DB0D00}"/>
                </a:ext>
              </a:extLst>
            </p:cNvPr>
            <p:cNvSpPr/>
            <p:nvPr userDrawn="1"/>
          </p:nvSpPr>
          <p:spPr>
            <a:xfrm>
              <a:off x="-1094874" y="-1"/>
              <a:ext cx="13443285" cy="7050505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054E-20BB-419F-9C51-6FA3FE0E8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190" y="1116180"/>
            <a:ext cx="6635868" cy="2387600"/>
          </a:xfrm>
        </p:spPr>
        <p:txBody>
          <a:bodyPr anchor="b"/>
          <a:lstStyle>
            <a:lvl1pPr algn="r">
              <a:defRPr sz="7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629569-9C82-4B0F-A7D9-53C41536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189" y="3529847"/>
            <a:ext cx="6635869" cy="1655762"/>
          </a:xfrm>
        </p:spPr>
        <p:txBody>
          <a:bodyPr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BE49F-D879-4653-8698-140CAB25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41FFC-A784-42E0-BB16-28AECBC0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48C4F-5F07-4246-990B-70AD364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4B5751-2E6F-4709-B2B6-B2EDE38C0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20" y="5214263"/>
            <a:ext cx="1540438" cy="15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FCDBD3A-06EC-45AE-AF74-EE11BDAEB7FF}"/>
              </a:ext>
            </a:extLst>
          </p:cNvPr>
          <p:cNvGrpSpPr/>
          <p:nvPr userDrawn="1"/>
        </p:nvGrpSpPr>
        <p:grpSpPr>
          <a:xfrm>
            <a:off x="-1419368" y="-685800"/>
            <a:ext cx="16360076" cy="8257533"/>
            <a:chOff x="-8020108" y="-949720"/>
            <a:chExt cx="22655990" cy="1143531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F651F1A-9618-4018-9B49-D8FE6FE3E53D}"/>
                </a:ext>
              </a:extLst>
            </p:cNvPr>
            <p:cNvGrpSpPr/>
            <p:nvPr userDrawn="1"/>
          </p:nvGrpSpPr>
          <p:grpSpPr>
            <a:xfrm>
              <a:off x="5244639" y="-2"/>
              <a:ext cx="9391243" cy="10485594"/>
              <a:chOff x="5232607" y="-2"/>
              <a:chExt cx="9391243" cy="10485594"/>
            </a:xfrm>
          </p:grpSpPr>
          <p:sp>
            <p:nvSpPr>
              <p:cNvPr id="10" name="Параллелограмм 9">
                <a:extLst>
                  <a:ext uri="{FF2B5EF4-FFF2-40B4-BE49-F238E27FC236}">
                    <a16:creationId xmlns:a16="http://schemas.microsoft.com/office/drawing/2014/main" id="{BF25DED2-A35C-4CC6-B5EA-8C6869731611}"/>
                  </a:ext>
                </a:extLst>
              </p:cNvPr>
              <p:cNvSpPr/>
              <p:nvPr userDrawn="1"/>
            </p:nvSpPr>
            <p:spPr>
              <a:xfrm>
                <a:off x="6589885" y="-2"/>
                <a:ext cx="5386018" cy="9986596"/>
              </a:xfrm>
              <a:prstGeom prst="parallelogram">
                <a:avLst>
                  <a:gd name="adj" fmla="val 78428"/>
                </a:avLst>
              </a:prstGeom>
              <a:solidFill>
                <a:srgbClr val="2A5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4103F8DC-D5F5-4E22-A682-6C66878F46ED}"/>
                  </a:ext>
                </a:extLst>
              </p:cNvPr>
              <p:cNvSpPr/>
              <p:nvPr userDrawn="1"/>
            </p:nvSpPr>
            <p:spPr>
              <a:xfrm flipH="1">
                <a:off x="9237832" y="-2"/>
                <a:ext cx="5386018" cy="9986595"/>
              </a:xfrm>
              <a:prstGeom prst="parallelogram">
                <a:avLst>
                  <a:gd name="adj" fmla="val 78428"/>
                </a:avLst>
              </a:prstGeom>
              <a:solidFill>
                <a:srgbClr val="2AB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араллелограмм 11">
                <a:extLst>
                  <a:ext uri="{FF2B5EF4-FFF2-40B4-BE49-F238E27FC236}">
                    <a16:creationId xmlns:a16="http://schemas.microsoft.com/office/drawing/2014/main" id="{437BC00C-4055-406E-8936-9CFEFA49F576}"/>
                  </a:ext>
                </a:extLst>
              </p:cNvPr>
              <p:cNvSpPr/>
              <p:nvPr userDrawn="1"/>
            </p:nvSpPr>
            <p:spPr>
              <a:xfrm>
                <a:off x="5232607" y="498997"/>
                <a:ext cx="5386017" cy="9986595"/>
              </a:xfrm>
              <a:prstGeom prst="parallelogram">
                <a:avLst>
                  <a:gd name="adj" fmla="val 78428"/>
                </a:avLst>
              </a:prstGeom>
              <a:solidFill>
                <a:srgbClr val="C1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E3A9B4D-87A1-4B13-AE3C-112924078703}"/>
                </a:ext>
              </a:extLst>
            </p:cNvPr>
            <p:cNvSpPr/>
            <p:nvPr userDrawn="1"/>
          </p:nvSpPr>
          <p:spPr>
            <a:xfrm>
              <a:off x="-8020108" y="-949720"/>
              <a:ext cx="20907208" cy="10446910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1CA50-5430-4A3C-A6DD-1F98C2D9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367562"/>
            <a:ext cx="8936888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DE3E5-F8F3-4DB8-840B-771E572D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828062"/>
            <a:ext cx="8936888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AF060-7768-4100-B100-9BB323C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D172F-9B35-41BF-A563-6868DA3B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48E92-19A1-4632-AB17-3CD6247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FCDBD3A-06EC-45AE-AF74-EE11BDAEB7FF}"/>
              </a:ext>
            </a:extLst>
          </p:cNvPr>
          <p:cNvGrpSpPr/>
          <p:nvPr userDrawn="1"/>
        </p:nvGrpSpPr>
        <p:grpSpPr>
          <a:xfrm flipH="1">
            <a:off x="-1419368" y="-685800"/>
            <a:ext cx="16360076" cy="8257533"/>
            <a:chOff x="-8020108" y="-949720"/>
            <a:chExt cx="22655990" cy="1143531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F651F1A-9618-4018-9B49-D8FE6FE3E53D}"/>
                </a:ext>
              </a:extLst>
            </p:cNvPr>
            <p:cNvGrpSpPr/>
            <p:nvPr userDrawn="1"/>
          </p:nvGrpSpPr>
          <p:grpSpPr>
            <a:xfrm>
              <a:off x="5244639" y="-2"/>
              <a:ext cx="9391243" cy="10485594"/>
              <a:chOff x="5232607" y="-2"/>
              <a:chExt cx="9391243" cy="10485594"/>
            </a:xfrm>
          </p:grpSpPr>
          <p:sp>
            <p:nvSpPr>
              <p:cNvPr id="10" name="Параллелограмм 9">
                <a:extLst>
                  <a:ext uri="{FF2B5EF4-FFF2-40B4-BE49-F238E27FC236}">
                    <a16:creationId xmlns:a16="http://schemas.microsoft.com/office/drawing/2014/main" id="{BF25DED2-A35C-4CC6-B5EA-8C6869731611}"/>
                  </a:ext>
                </a:extLst>
              </p:cNvPr>
              <p:cNvSpPr/>
              <p:nvPr userDrawn="1"/>
            </p:nvSpPr>
            <p:spPr>
              <a:xfrm>
                <a:off x="6589885" y="-2"/>
                <a:ext cx="5386018" cy="9986596"/>
              </a:xfrm>
              <a:prstGeom prst="parallelogram">
                <a:avLst>
                  <a:gd name="adj" fmla="val 78428"/>
                </a:avLst>
              </a:prstGeom>
              <a:solidFill>
                <a:srgbClr val="2A5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араллелограмм 10">
                <a:extLst>
                  <a:ext uri="{FF2B5EF4-FFF2-40B4-BE49-F238E27FC236}">
                    <a16:creationId xmlns:a16="http://schemas.microsoft.com/office/drawing/2014/main" id="{4103F8DC-D5F5-4E22-A682-6C66878F46ED}"/>
                  </a:ext>
                </a:extLst>
              </p:cNvPr>
              <p:cNvSpPr/>
              <p:nvPr userDrawn="1"/>
            </p:nvSpPr>
            <p:spPr>
              <a:xfrm flipH="1">
                <a:off x="9237832" y="-2"/>
                <a:ext cx="5386018" cy="9986595"/>
              </a:xfrm>
              <a:prstGeom prst="parallelogram">
                <a:avLst>
                  <a:gd name="adj" fmla="val 78428"/>
                </a:avLst>
              </a:prstGeom>
              <a:solidFill>
                <a:srgbClr val="2AB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араллелограмм 11">
                <a:extLst>
                  <a:ext uri="{FF2B5EF4-FFF2-40B4-BE49-F238E27FC236}">
                    <a16:creationId xmlns:a16="http://schemas.microsoft.com/office/drawing/2014/main" id="{437BC00C-4055-406E-8936-9CFEFA49F576}"/>
                  </a:ext>
                </a:extLst>
              </p:cNvPr>
              <p:cNvSpPr/>
              <p:nvPr userDrawn="1"/>
            </p:nvSpPr>
            <p:spPr>
              <a:xfrm>
                <a:off x="5232607" y="498997"/>
                <a:ext cx="5386017" cy="9986595"/>
              </a:xfrm>
              <a:prstGeom prst="parallelogram">
                <a:avLst>
                  <a:gd name="adj" fmla="val 78428"/>
                </a:avLst>
              </a:prstGeom>
              <a:solidFill>
                <a:srgbClr val="C1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E3A9B4D-87A1-4B13-AE3C-112924078703}"/>
                </a:ext>
              </a:extLst>
            </p:cNvPr>
            <p:cNvSpPr/>
            <p:nvPr userDrawn="1"/>
          </p:nvSpPr>
          <p:spPr>
            <a:xfrm>
              <a:off x="-8020108" y="-949720"/>
              <a:ext cx="20907208" cy="10446910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1CA50-5430-4A3C-A6DD-1F98C2D9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559" y="365125"/>
            <a:ext cx="8936888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DE3E5-F8F3-4DB8-840B-771E572D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559" y="1825625"/>
            <a:ext cx="8936888" cy="4351338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AF060-7768-4100-B100-9BB323C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D172F-9B35-41BF-A563-6868DA3B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48E92-19A1-4632-AB17-3CD6247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21A036-A77F-4245-9319-5E40EB5D7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41" y="6007395"/>
            <a:ext cx="747306" cy="7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77A93E2F-43B9-4DEA-BFD3-7A9D6296EC8A}"/>
              </a:ext>
            </a:extLst>
          </p:cNvPr>
          <p:cNvSpPr/>
          <p:nvPr userDrawn="1"/>
        </p:nvSpPr>
        <p:spPr>
          <a:xfrm>
            <a:off x="6089650" y="-414669"/>
            <a:ext cx="10368516" cy="8048846"/>
          </a:xfrm>
          <a:prstGeom prst="parallelogram">
            <a:avLst>
              <a:gd name="adj" fmla="val 9412"/>
            </a:avLst>
          </a:prstGeom>
          <a:solidFill>
            <a:srgbClr val="4A7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AA1C-B8A2-4C67-BE85-877D3136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489099"/>
            <a:ext cx="6225403" cy="2796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AF587F-EBAA-4AD4-B1AB-307873F02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99" y="3293289"/>
            <a:ext cx="6225403" cy="2796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90FB2-4650-40E1-8BAC-E663404A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66A19-9F41-47E2-AF39-8D808FCF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035A7-465B-45FD-8BB4-CC0AB941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514BB2-4FD0-4A04-A24C-4A86F2487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9" y="6007395"/>
            <a:ext cx="747306" cy="7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77A93E2F-43B9-4DEA-BFD3-7A9D6296EC8A}"/>
              </a:ext>
            </a:extLst>
          </p:cNvPr>
          <p:cNvSpPr/>
          <p:nvPr userDrawn="1"/>
        </p:nvSpPr>
        <p:spPr>
          <a:xfrm flipH="1">
            <a:off x="-3999614" y="-414669"/>
            <a:ext cx="10368516" cy="8048846"/>
          </a:xfrm>
          <a:prstGeom prst="parallelogram">
            <a:avLst>
              <a:gd name="adj" fmla="val 9412"/>
            </a:avLst>
          </a:prstGeom>
          <a:solidFill>
            <a:srgbClr val="CA5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AA1C-B8A2-4C67-BE85-877D3136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7" y="489099"/>
            <a:ext cx="5524909" cy="2796362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AF587F-EBAA-4AD4-B1AB-307873F02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77" y="3293289"/>
            <a:ext cx="5524909" cy="2796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90FB2-4650-40E1-8BAC-E663404A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66A19-9F41-47E2-AF39-8D808FCF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035A7-465B-45FD-8BB4-CC0AB941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514BB2-4FD0-4A04-A24C-4A86F2487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8" y="6007395"/>
            <a:ext cx="747306" cy="7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F58F8-ECFF-4DD2-81FC-2A833136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FE8AB-B97D-430C-9311-A48F17CC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6EB114-1B23-46DA-9053-FFBB2C70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3B05E-5ADF-4B87-948F-7099901D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51777-D218-48D3-8F54-999E9707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F8C2A-2595-43E3-90BC-D879DB04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8FE65-4983-456C-AF6A-7DEB6DCA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D7FE9-9B0D-49BC-9E85-438FEEE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2DC085-62A2-464F-A5C3-4D1CBA76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B35C1B-935D-46EE-B488-2AF773AA2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91F225-9924-448A-B5FC-7CE6DE57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7A35B1-BE5D-485F-B8CD-E26557A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1D2352-53E1-482F-B64A-332E02AA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87360-9A67-48D2-A403-E2489C88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3EF1A-BEDC-4A8B-A0A5-767A3604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0912E-8207-4F99-9CE2-D09793DF7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D0423-2D3A-4CD4-9BCE-20F600DDC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36C0-6BBA-4AE8-88A1-364048E1F5E3}" type="datetimeFigureOut">
              <a:rPr lang="ru-RU" smtClean="0"/>
              <a:t>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6E874-366B-43CB-A51B-AFF729678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F220C-E3F7-4F24-A384-7B643665F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4B4F-3030-47BB-A3BD-BCA0AFDC6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9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2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/redirect/70291362/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A537A-8B6B-B643-9903-224FD101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71" y="1285513"/>
            <a:ext cx="8703462" cy="2387600"/>
          </a:xfrm>
        </p:spPr>
        <p:txBody>
          <a:bodyPr>
            <a:normAutofit/>
          </a:bodyPr>
          <a:lstStyle/>
          <a:p>
            <a:r>
              <a:rPr lang="ru-RU" sz="4800" dirty="0"/>
              <a:t>«Нормативно-правовое </a:t>
            </a:r>
            <a:br>
              <a:rPr lang="ru-RU" sz="4800" dirty="0"/>
            </a:br>
            <a:r>
              <a:rPr lang="ru-RU" sz="4800" dirty="0"/>
              <a:t>и кадровое обеспечение обновленных ФГОС»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1A85E2-EBB2-1946-9527-E1CC2631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72" y="4654356"/>
            <a:ext cx="5824795" cy="2203644"/>
          </a:xfrm>
        </p:spPr>
        <p:txBody>
          <a:bodyPr>
            <a:normAutofit/>
          </a:bodyPr>
          <a:lstStyle/>
          <a:p>
            <a:r>
              <a:rPr lang="ru-RU" sz="2400" dirty="0"/>
              <a:t>Кафедра управления </a:t>
            </a:r>
          </a:p>
          <a:p>
            <a:r>
              <a:rPr lang="ru-RU" sz="2400" dirty="0"/>
              <a:t>и профессионального образования,</a:t>
            </a:r>
          </a:p>
          <a:p>
            <a:r>
              <a:rPr lang="ru-RU" sz="2400" b="1" dirty="0"/>
              <a:t>ГАОУ ДПО »ЛОИРО»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259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D5B3F-2BDC-104C-8428-2A837DA6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279819"/>
            <a:ext cx="9900153" cy="79756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Требования к рабочим программам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853FD-EC3D-094E-A562-48AAF37A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194619"/>
            <a:ext cx="9339714" cy="5530646"/>
          </a:xfrm>
        </p:spPr>
        <p:txBody>
          <a:bodyPr>
            <a:normAutofit/>
          </a:bodyPr>
          <a:lstStyle/>
          <a:p>
            <a:r>
              <a:rPr lang="ru-RU" sz="1400" dirty="0"/>
              <a:t>Рабочие программы учебных предметов, учебных курсов (в том числе внеурочной деятельности), учебных модулей должны обеспечивать достижение планируемых результатов освоения программы основного общего образования и разрабатываться на основе требований ФГОС к результатам освоения программы основного общего образования.</a:t>
            </a:r>
          </a:p>
          <a:p>
            <a:r>
              <a:rPr lang="ru-RU" sz="1400" b="1" dirty="0"/>
              <a:t>Рабочие программы</a:t>
            </a:r>
            <a:r>
              <a:rPr lang="ru-RU" sz="1400" dirty="0"/>
              <a:t> учебных предметов, учебных курсов (в том числе внеурочной деятельности), учебных модулей </a:t>
            </a:r>
            <a:r>
              <a:rPr lang="ru-RU" sz="1400" b="1" dirty="0"/>
              <a:t>должны включать:</a:t>
            </a:r>
          </a:p>
          <a:p>
            <a:pPr lvl="1"/>
            <a:r>
              <a:rPr lang="ru-RU" sz="1400" b="1" dirty="0"/>
              <a:t>содержание учебного предмета, учебного курса </a:t>
            </a:r>
            <a:r>
              <a:rPr lang="ru-RU" sz="1400" dirty="0"/>
              <a:t>(в том числе внеурочной деятельности), учебного модуля;</a:t>
            </a:r>
          </a:p>
          <a:p>
            <a:pPr lvl="1"/>
            <a:r>
              <a:rPr lang="ru-RU" sz="1400" b="1" dirty="0"/>
              <a:t>планируемые результаты освоения учебного предмета</a:t>
            </a:r>
            <a:r>
              <a:rPr lang="ru-RU" sz="1400" dirty="0"/>
              <a:t>, учебного курса (в том числе внеурочной деятельности), учебного модуля;</a:t>
            </a:r>
          </a:p>
          <a:p>
            <a:pPr lvl="1"/>
            <a:r>
              <a:rPr lang="ru-RU" sz="1400" b="1" dirty="0"/>
              <a:t>тематическое планирование с указанием количества академических часов</a:t>
            </a:r>
            <a:r>
              <a:rPr lang="ru-RU" sz="1400" dirty="0"/>
              <a:t>, отводимых на освоение каждой темы учебного предмета, учебного курса (в том числе внеурочной деятельности), учебного модуля и </a:t>
            </a:r>
            <a:r>
              <a:rPr lang="ru-RU" sz="1400" b="1" dirty="0"/>
              <a:t>возможность использования по этой теме электронных (цифровых) образовательных ресурсов</a:t>
            </a:r>
            <a:r>
              <a:rPr lang="ru-RU" sz="1400" dirty="0"/>
              <a:t>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</a:t>
            </a:r>
            <a:r>
              <a:rPr lang="ru-RU" sz="1400" dirty="0">
                <a:hlinkClick r:id="rId2"/>
              </a:rPr>
              <a:t>законодательству</a:t>
            </a:r>
            <a:r>
              <a:rPr lang="ru-RU" sz="1400" dirty="0"/>
              <a:t> об образовании.</a:t>
            </a:r>
          </a:p>
          <a:p>
            <a:r>
              <a:rPr lang="ru-RU" sz="1400" dirty="0"/>
              <a:t>Рабочие программы учебных курсов внеурочной деятельности также должны содержать указание на форму проведения занятий.</a:t>
            </a:r>
          </a:p>
          <a:p>
            <a:r>
              <a:rPr lang="ru-RU" sz="1400" dirty="0"/>
              <a:t>Рабочие программы учебных предметов, учебных курсов (в том числе внеурочной деятельности), </a:t>
            </a:r>
            <a:br>
              <a:rPr lang="ru-RU" sz="1400" dirty="0"/>
            </a:br>
            <a:r>
              <a:rPr lang="ru-RU" sz="1400" dirty="0"/>
              <a:t>учебных модулей формируются с учетом рабочей программы воспитания.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75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02D0F-4577-424C-B113-3DDD46B0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234826"/>
            <a:ext cx="893688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Должностные инструкции учителей-предметников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53B86-DE14-E342-B253-9105B369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828062"/>
            <a:ext cx="8936888" cy="46623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3. Должностные обязанности</a:t>
            </a:r>
          </a:p>
          <a:p>
            <a:r>
              <a:rPr lang="en-US" dirty="0"/>
              <a:t>&lt;&gt;</a:t>
            </a:r>
          </a:p>
          <a:p>
            <a:r>
              <a:rPr lang="en-US" dirty="0"/>
              <a:t>3</a:t>
            </a:r>
            <a:r>
              <a:rPr lang="ru-RU" dirty="0"/>
              <a:t>.6 При предметном обучении информатике на базовом уровне основной образовательной программы основного общего образования учитель обязан:</a:t>
            </a:r>
          </a:p>
          <a:p>
            <a:r>
              <a:rPr lang="ru-RU" dirty="0"/>
              <a:t>научить обучающихся владеть основными понятиями: информация, передача, хранение и обработка информации, алгоритм, модель, цифровой продукт и их использование для решения учебных и практических задач; умение оперировать единицами измерения информационного объема и скорости передачи данных;</a:t>
            </a:r>
          </a:p>
          <a:p>
            <a:r>
              <a:rPr lang="ru-RU" dirty="0"/>
              <a:t>научить обучающихся пояснять на примерах различия между позиционными и непозиционными системами счисления; записывать и сравнивать целые числа от 0 до 1024 в различных позиционных системах счисления с основаниями 2, 8, 16, выполнять арифметические операции над ними;</a:t>
            </a:r>
          </a:p>
          <a:p>
            <a:r>
              <a:rPr lang="ru-RU" dirty="0"/>
              <a:t>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6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38750-BC8F-E343-B79E-BA4C0D29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0"/>
            <a:ext cx="8936888" cy="79756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Положение о дистанционном обучении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1D839-1042-DE4F-99B9-F701510F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902238"/>
            <a:ext cx="8936888" cy="5955762"/>
          </a:xfrm>
        </p:spPr>
        <p:txBody>
          <a:bodyPr>
            <a:noAutofit/>
          </a:bodyPr>
          <a:lstStyle/>
          <a:p>
            <a:r>
              <a:rPr lang="ru-RU" sz="2000" b="1" dirty="0"/>
              <a:t>При реализации программы основного общего образования, в том числе адаптированной, Организация вправе применять:</a:t>
            </a:r>
          </a:p>
          <a:p>
            <a:r>
              <a:rPr lang="ru-RU" sz="2000" dirty="0"/>
              <a:t>различные образовательные технологии, в том числе электронное обучение, дистанционные образовательные технологии; …</a:t>
            </a:r>
          </a:p>
          <a:p>
            <a:r>
              <a:rPr lang="ru-RU" sz="2000" dirty="0"/>
              <a:t>Электронное обучение, дистанционные образовательные технологии, применяемые при обучении обучающихся с ОВЗ, должны предусматривать возможность приема и передачи информации в доступных для них формах.</a:t>
            </a:r>
          </a:p>
          <a:p>
            <a:r>
              <a:rPr lang="ru-RU" sz="2000" b="1" dirty="0"/>
              <a:t>Информационно-образовательная среда Организации должна обеспечивать:</a:t>
            </a:r>
          </a:p>
          <a:p>
            <a:r>
              <a:rPr lang="ru-RU" sz="2000" dirty="0"/>
              <a:t>возможность использования современных ИКТ в реализации программы основного общего образования, в том числе использование имеющихся средств обучения и воспитания в электронном виде, электронных образовательных и информационных ресурсов, средств определения уровня знаний и оценки компетенций, а также иных объектов, </a:t>
            </a:r>
            <a:r>
              <a:rPr lang="ru-RU" sz="2000" b="1" dirty="0"/>
              <a:t>необходимых для организации образовательной деятельности с применением электронного обучения, дистанционных образовательных технологий, </a:t>
            </a:r>
            <a:r>
              <a:rPr lang="ru-RU" sz="2000" dirty="0"/>
              <a:t>объективного оценивания знаний, умений, навыков и достижений обучающихся.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984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EBA02-033E-7F43-9B0B-D9A4956A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367563"/>
            <a:ext cx="8936888" cy="8468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Кадровое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AACCE-A095-8A42-BCA7-AE71E995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343025"/>
            <a:ext cx="8936888" cy="55149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/>
              <a:t>Для обеспечения реализации программы основного общего образования образовательная организация должна быть укомплектована кадрами, имеющими необходимую квалификацию для решения задач, связанных с достижением целей и задач образовательной деятельности. </a:t>
            </a:r>
          </a:p>
          <a:p>
            <a:pPr marL="0" indent="0">
              <a:buNone/>
            </a:pPr>
            <a:r>
              <a:rPr lang="ru-RU" sz="2000" b="1" dirty="0"/>
              <a:t>Обеспеченность кадровыми условиями включает в себя:</a:t>
            </a:r>
          </a:p>
          <a:p>
            <a:pPr lvl="0"/>
            <a:r>
              <a:rPr lang="ru-RU" sz="2000" b="1" dirty="0"/>
              <a:t>укомплектованность</a:t>
            </a:r>
            <a:r>
              <a:rPr lang="ru-RU" sz="2000" dirty="0"/>
              <a:t> образовательной организации педагогическими, руководящими и иными работниками;</a:t>
            </a:r>
          </a:p>
          <a:p>
            <a:pPr lvl="0"/>
            <a:r>
              <a:rPr lang="ru-RU" sz="2000" b="1" dirty="0"/>
              <a:t>уровень квалификации </a:t>
            </a:r>
            <a:r>
              <a:rPr lang="ru-RU" sz="2000" dirty="0"/>
              <a:t>педагогических и иных работников образовательной организации, участвующими в реализации основной образовательной программы и создании условий для ее разработки и реализации;</a:t>
            </a:r>
          </a:p>
          <a:p>
            <a:pPr lvl="0"/>
            <a:r>
              <a:rPr lang="ru-RU" sz="2000" b="1" dirty="0"/>
              <a:t>непрерывность профессионального развития </a:t>
            </a:r>
            <a:r>
              <a:rPr lang="ru-RU" sz="2000" dirty="0"/>
              <a:t>педагогических работников образовательной организации, реализующей образовательную программу основного общего образования.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234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B7344-FA24-7B44-90A6-4D41A5F3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Психолого-педагогическое сопровождение квалифицированными специалистами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DBEF4-CBCC-A741-A3E7-CDADA203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2028824"/>
            <a:ext cx="8936888" cy="415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образовательной организации психолого-педагогическое сопровождение реализации программы основного общего образования осуществляется квалифицированными специалистами: </a:t>
            </a:r>
          </a:p>
          <a:p>
            <a:pPr lvl="0"/>
            <a:r>
              <a:rPr lang="ru-RU" sz="2400" dirty="0"/>
              <a:t>педагогом-психологом; </a:t>
            </a:r>
          </a:p>
          <a:p>
            <a:pPr lvl="0"/>
            <a:r>
              <a:rPr lang="ru-RU" sz="2400" dirty="0"/>
              <a:t>учителем-логопедом; </a:t>
            </a:r>
          </a:p>
          <a:p>
            <a:pPr lvl="0"/>
            <a:r>
              <a:rPr lang="ru-RU" sz="2400" dirty="0"/>
              <a:t>учителем-дефектологом; </a:t>
            </a:r>
          </a:p>
          <a:p>
            <a:pPr lvl="0"/>
            <a:r>
              <a:rPr lang="ru-RU" sz="2400" dirty="0" err="1"/>
              <a:t>тьюторами</a:t>
            </a:r>
            <a:r>
              <a:rPr lang="ru-RU" sz="2400" dirty="0"/>
              <a:t>; </a:t>
            </a:r>
          </a:p>
          <a:p>
            <a:pPr lvl="0"/>
            <a:r>
              <a:rPr lang="ru-RU" sz="2400" dirty="0"/>
              <a:t>социальным педагогом.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917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9" y="180148"/>
            <a:ext cx="8936888" cy="1325563"/>
          </a:xfrm>
        </p:spPr>
        <p:txBody>
          <a:bodyPr/>
          <a:lstStyle/>
          <a:p>
            <a:r>
              <a:rPr lang="ru-RU" b="1" dirty="0">
                <a:solidFill>
                  <a:srgbClr val="CA5649"/>
                </a:solidFill>
              </a:rPr>
              <a:t>Кадровое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0" y="4923691"/>
            <a:ext cx="2641904" cy="1608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Ст. 196 ТК РФ: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обязанность работодателя обучить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работника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94" y="5494673"/>
            <a:ext cx="1118325" cy="1092690"/>
          </a:xfrm>
          <a:prstGeom prst="rect">
            <a:avLst/>
          </a:prstGeom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143499" y="1378634"/>
            <a:ext cx="3066758" cy="15615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/>
              <a:t>Штатное расписание</a:t>
            </a:r>
          </a:p>
        </p:txBody>
      </p:sp>
      <p:sp>
        <p:nvSpPr>
          <p:cNvPr id="6" name="Куб 5"/>
          <p:cNvSpPr/>
          <p:nvPr/>
        </p:nvSpPr>
        <p:spPr>
          <a:xfrm>
            <a:off x="5376681" y="1378634"/>
            <a:ext cx="4512907" cy="1561514"/>
          </a:xfrm>
          <a:prstGeom prst="cube">
            <a:avLst/>
          </a:prstGeom>
          <a:solidFill>
            <a:srgbClr val="CA5649"/>
          </a:solidFill>
          <a:ln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Нормативы штатной численности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86035" y="3080824"/>
            <a:ext cx="1164796" cy="56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50736" y="3080824"/>
            <a:ext cx="1164796" cy="562708"/>
          </a:xfrm>
          <a:prstGeom prst="downArrow">
            <a:avLst/>
          </a:prstGeom>
          <a:solidFill>
            <a:srgbClr val="CA5649"/>
          </a:solidFill>
          <a:ln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446585" y="1693124"/>
            <a:ext cx="1814731" cy="1247023"/>
          </a:xfrm>
          <a:prstGeom prst="leftRightArrow">
            <a:avLst/>
          </a:prstGeom>
          <a:solidFill>
            <a:srgbClr val="2ABF89"/>
          </a:solidFill>
          <a:ln>
            <a:solidFill>
              <a:srgbClr val="2AB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43499" y="3845482"/>
            <a:ext cx="3066758" cy="7033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/>
              <a:t>ОО</a:t>
            </a:r>
          </a:p>
        </p:txBody>
      </p:sp>
      <p:sp>
        <p:nvSpPr>
          <p:cNvPr id="12" name="Куб 11"/>
          <p:cNvSpPr/>
          <p:nvPr/>
        </p:nvSpPr>
        <p:spPr>
          <a:xfrm>
            <a:off x="4938238" y="3845482"/>
            <a:ext cx="4512907" cy="703384"/>
          </a:xfrm>
          <a:prstGeom prst="cube">
            <a:avLst/>
          </a:prstGeom>
          <a:solidFill>
            <a:srgbClr val="CA5649"/>
          </a:solidFill>
          <a:ln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Учредитель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44726" y="4923691"/>
            <a:ext cx="6189785" cy="1663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dirty="0"/>
              <a:t>Привлечение новых специалистов на вакансии;</a:t>
            </a:r>
          </a:p>
          <a:p>
            <a:pPr>
              <a:buFontTx/>
              <a:buChar char="-"/>
            </a:pPr>
            <a:r>
              <a:rPr lang="ru-RU" dirty="0"/>
              <a:t>Обучение своих специалистов, в </a:t>
            </a:r>
            <a:r>
              <a:rPr lang="ru-RU" dirty="0" err="1"/>
              <a:t>т.ч</a:t>
            </a:r>
            <a:r>
              <a:rPr lang="ru-RU" dirty="0"/>
              <a:t>. корпоративное;</a:t>
            </a:r>
          </a:p>
          <a:p>
            <a:pPr>
              <a:buFontTx/>
              <a:buChar char="-"/>
            </a:pPr>
            <a:r>
              <a:rPr lang="ru-RU" dirty="0"/>
              <a:t>Возможности привлечения специалистов на условиях совмещения / совместительства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68103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A5649"/>
                </a:solidFill>
              </a:rPr>
              <a:t>Информация от ГАОУ ДПО «ЛОИРО»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54" t="15048" r="20736" b="57259"/>
          <a:stretch/>
        </p:blipFill>
        <p:spPr>
          <a:xfrm>
            <a:off x="2415050" y="1772545"/>
            <a:ext cx="9640961" cy="200911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44331" y="2843934"/>
            <a:ext cx="1420837" cy="855869"/>
          </a:xfrm>
          <a:prstGeom prst="ellipse">
            <a:avLst/>
          </a:prstGeom>
          <a:noFill/>
          <a:ln w="38100"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661" t="18125" r="36069" b="31490"/>
          <a:stretch/>
        </p:blipFill>
        <p:spPr>
          <a:xfrm>
            <a:off x="6583678" y="4120723"/>
            <a:ext cx="5472333" cy="261544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9861452" y="3699803"/>
            <a:ext cx="893298" cy="2180492"/>
          </a:xfrm>
          <a:prstGeom prst="straightConnector1">
            <a:avLst/>
          </a:prstGeom>
          <a:ln w="38100">
            <a:solidFill>
              <a:srgbClr val="CA5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217920" y="5359791"/>
            <a:ext cx="2208628" cy="1012873"/>
          </a:xfrm>
          <a:prstGeom prst="ellipse">
            <a:avLst/>
          </a:prstGeom>
          <a:noFill/>
          <a:ln w="38100"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8554" t="5240" r="15546" b="43606"/>
          <a:stretch/>
        </p:blipFill>
        <p:spPr>
          <a:xfrm>
            <a:off x="379829" y="4788626"/>
            <a:ext cx="4403187" cy="16684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9828" y="4009292"/>
            <a:ext cx="53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https://vk.com/club194271264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3372" y="1152045"/>
            <a:ext cx="407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https://www.loiro.ru/</a:t>
            </a:r>
          </a:p>
        </p:txBody>
      </p:sp>
    </p:spTree>
    <p:extLst>
      <p:ext uri="{BB962C8B-B14F-4D97-AF65-F5344CB8AC3E}">
        <p14:creationId xmlns:p14="http://schemas.microsoft.com/office/powerpoint/2010/main" val="51533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9" y="367562"/>
            <a:ext cx="9591344" cy="18129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Организационно-управленческое сопровождение введения обновленных ФГОС</a:t>
            </a:r>
            <a:endParaRPr lang="ru-RU" b="1" dirty="0">
              <a:solidFill>
                <a:srgbClr val="C1382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499" y="3882683"/>
            <a:ext cx="8936888" cy="22967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Приказ о переходе ОО на обновленный ФГОС НОО и ООО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Распоряжение / Приказ о создании рабочей группы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94" y="5494673"/>
            <a:ext cx="1118325" cy="1092690"/>
          </a:xfrm>
          <a:prstGeom prst="rect">
            <a:avLst/>
          </a:prstGeom>
        </p:spPr>
      </p:pic>
      <p:sp>
        <p:nvSpPr>
          <p:cNvPr id="3" name="Куб 2"/>
          <p:cNvSpPr/>
          <p:nvPr/>
        </p:nvSpPr>
        <p:spPr>
          <a:xfrm>
            <a:off x="520504" y="2581421"/>
            <a:ext cx="1547446" cy="90033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 шаг</a:t>
            </a:r>
          </a:p>
        </p:txBody>
      </p:sp>
      <p:sp>
        <p:nvSpPr>
          <p:cNvPr id="5" name="Куб 4"/>
          <p:cNvSpPr/>
          <p:nvPr/>
        </p:nvSpPr>
        <p:spPr>
          <a:xfrm>
            <a:off x="2686929" y="2581421"/>
            <a:ext cx="5852160" cy="900332"/>
          </a:xfrm>
          <a:prstGeom prst="cube">
            <a:avLst/>
          </a:prstGeom>
          <a:solidFill>
            <a:srgbClr val="CA5649"/>
          </a:solidFill>
          <a:ln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Период: сентябрь 2021 – май 2022</a:t>
            </a:r>
          </a:p>
        </p:txBody>
      </p:sp>
    </p:spTree>
    <p:extLst>
      <p:ext uri="{BB962C8B-B14F-4D97-AF65-F5344CB8AC3E}">
        <p14:creationId xmlns:p14="http://schemas.microsoft.com/office/powerpoint/2010/main" val="327076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A5649"/>
                </a:solidFill>
              </a:rPr>
              <a:t>Приказ о переходе на обновленный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99" y="1828061"/>
            <a:ext cx="8936888" cy="475930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соответствии с приказами </a:t>
            </a:r>
            <a:r>
              <a:rPr lang="ru-RU" dirty="0" err="1"/>
              <a:t>Минпросвещения</a:t>
            </a:r>
            <a:r>
              <a:rPr lang="ru-RU" dirty="0"/>
              <a:t> от 31.05.2021 № 286 «Об утверждении федерального государственного образовательного стандарта начального общего образования», № 287 «Об утверждении федерального государственного образовательного стандарта основного общего образования», в целях обеспечения внедрения федеральных государственных образовательных стандартов начального и основного общего образования в МБОУ «_______________________»,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ПРИКАЗЫВАЮ: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1. Утвердить дорожную карту перехода на новые ФГОС начального и основного общего образования (приложение № 1) – </a:t>
            </a:r>
            <a:r>
              <a:rPr lang="ru-RU" b="1" dirty="0">
                <a:solidFill>
                  <a:srgbClr val="4A74C9"/>
                </a:solidFill>
              </a:rPr>
              <a:t>актуально для сентября 2021 года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1. Заместителю директора по УВР _________ – </a:t>
            </a:r>
            <a:r>
              <a:rPr lang="ru-RU" b="1" dirty="0">
                <a:solidFill>
                  <a:srgbClr val="4A74C9"/>
                </a:solidFill>
              </a:rPr>
              <a:t>актуально для января - мая 2022 года</a:t>
            </a:r>
            <a:r>
              <a:rPr lang="ru-RU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1.1. ознакомить с требованиями обновленных ФГОС начального и основного общего образования участников образовательных отношений, в том числе по средствам размещения актуальной информации на сайте образовательной организации;</a:t>
            </a:r>
            <a:endParaRPr lang="ru-RU" b="1" dirty="0">
              <a:solidFill>
                <a:srgbClr val="4A74C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1.2. сформировать предварительный объем учебной нагрузки педагогических работников, выполняющих учебную (преподавательскую) работу с учетом требований обновленных ФГОС не позднее 01.06.2022 года;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2. Специалисту по кадровой работе _______ сформировать предложения по обучению педагогических работников, в связи с введением обновленных ФГОС начального и основного общего образования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3. Контроль исполнения приказа оставляю за собой.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94" y="5494673"/>
            <a:ext cx="1118325" cy="10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8" y="367562"/>
            <a:ext cx="10941844" cy="18551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A5649"/>
                </a:solidFill>
              </a:rPr>
              <a:t>Распоряжение / приказ </a:t>
            </a:r>
            <a:br>
              <a:rPr lang="ru-RU" b="1" dirty="0">
                <a:solidFill>
                  <a:srgbClr val="CA5649"/>
                </a:solidFill>
              </a:rPr>
            </a:br>
            <a:r>
              <a:rPr lang="ru-RU" b="1" dirty="0">
                <a:solidFill>
                  <a:srgbClr val="CA5649"/>
                </a:solidFill>
              </a:rPr>
              <a:t>О создании рабочей группы по введению и реализации ФГОС НОО и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99" y="2363372"/>
            <a:ext cx="9703886" cy="43374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В соответствии с приказами </a:t>
            </a:r>
            <a:r>
              <a:rPr lang="ru-RU" sz="1400" dirty="0" err="1"/>
              <a:t>Минпросвещения</a:t>
            </a:r>
            <a:r>
              <a:rPr lang="ru-RU" sz="1400" dirty="0"/>
              <a:t> от 31.05.2021 № 286 «Об утверждении федерального государственного образовательного стандарта начального общего образования», № 287 «Об утверждении федерального государственного образовательного стандарта основного общего образования», в целях обеспечения внедрения федеральных государственных образовательных стандартов начального и основного общего образования в МБОУ «_______________________»,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1. Утвердить и ввести в действие с 01.05.2022 Положение о рабочей группе по введению и реализации ФГОС начального и основного общего образования (приложение 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2. Утвердить состав рабочей группы по введению и реализации ФГОС начального и основного общего образования (приложение 2).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 Поручить рабочей группе разработку проектов изменений локальных нормативных актов МБОУ «_______________________», в том числе: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3.1. Положение о порядке зачета результатов освоения обучающимися учебных предметов,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3.2. Положение о языках образования,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3.3. Положение, регламентирующее режим занятий обучающихся,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3.4. Положение о текущем контроле успеваемости и промежуточной аттестации обучающихся,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3.5. Положение об организации обучения лиц с ограниченными возможностями здоровья,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3.6. Положение о классах с углубленным изучением отдельных предметов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3.7. Положение об официальном сайте образовательной организации,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3.8. Положение о </a:t>
            </a:r>
            <a:r>
              <a:rPr lang="ru-RU" sz="1400" dirty="0" err="1"/>
              <a:t>внутришкольной</a:t>
            </a:r>
            <a:r>
              <a:rPr lang="ru-RU" sz="1400" dirty="0"/>
              <a:t> системе оценки качества образования……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94" y="5494673"/>
            <a:ext cx="1118325" cy="10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A5649"/>
                </a:solidFill>
              </a:rPr>
              <a:t>Причины создания рабочей группы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91A487-805D-4F23-B494-2D9AF226D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94" y="5494673"/>
            <a:ext cx="1118325" cy="109269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8474" y="1885071"/>
            <a:ext cx="3066758" cy="15615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Устав ОО, где закреплен порядок принятия ЛНА</a:t>
            </a:r>
          </a:p>
        </p:txBody>
      </p:sp>
      <p:sp>
        <p:nvSpPr>
          <p:cNvPr id="7" name="Куб 6"/>
          <p:cNvSpPr/>
          <p:nvPr/>
        </p:nvSpPr>
        <p:spPr>
          <a:xfrm>
            <a:off x="143499" y="3680863"/>
            <a:ext cx="8936888" cy="900332"/>
          </a:xfrm>
          <a:prstGeom prst="cube">
            <a:avLst/>
          </a:prstGeom>
          <a:solidFill>
            <a:srgbClr val="CA5649"/>
          </a:solidFill>
          <a:ln>
            <a:solidFill>
              <a:srgbClr val="CA5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Период: сентябрь 2022 – сентябрь 2026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852" t="20048" r="30142" b="50144"/>
          <a:stretch/>
        </p:blipFill>
        <p:spPr>
          <a:xfrm>
            <a:off x="3404382" y="1266093"/>
            <a:ext cx="7807569" cy="21804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499" y="4815473"/>
            <a:ext cx="8761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NewRoman"/>
              </a:rPr>
              <a:t>Организовать работу по введению и реализации обновленных ФГОС начального и основного общего образования с целью осуществить переход на обучение по ним в следующие сроки:</a:t>
            </a:r>
          </a:p>
          <a:p>
            <a:r>
              <a:rPr lang="ru-RU" dirty="0">
                <a:latin typeface="TimesNewRoman"/>
              </a:rPr>
              <a:t>- с 01.09.2022 – 1-е и 5-е классы; - с 01.09.2025 – 4-е и 8-е классы;</a:t>
            </a:r>
          </a:p>
          <a:p>
            <a:r>
              <a:rPr lang="ru-RU" dirty="0">
                <a:latin typeface="TimesNewRoman"/>
              </a:rPr>
              <a:t>- с 01.09.2023 – 2-е и 6-е классы; - с 01.09.2026 – 9-е классы.</a:t>
            </a:r>
            <a:endParaRPr lang="ru-RU" dirty="0"/>
          </a:p>
          <a:p>
            <a:r>
              <a:rPr lang="ru-RU" dirty="0">
                <a:latin typeface="TimesNewRoman"/>
              </a:rPr>
              <a:t>- с 01.09.2024 – 3-и и 7-е классы;</a:t>
            </a:r>
          </a:p>
        </p:txBody>
      </p:sp>
    </p:spTree>
    <p:extLst>
      <p:ext uri="{BB962C8B-B14F-4D97-AF65-F5344CB8AC3E}">
        <p14:creationId xmlns:p14="http://schemas.microsoft.com/office/powerpoint/2010/main" val="103700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B3F43-B970-1E49-8FB4-571B3472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444835"/>
            <a:ext cx="9605808" cy="894567"/>
          </a:xfrm>
        </p:spPr>
        <p:txBody>
          <a:bodyPr>
            <a:normAutofit/>
          </a:bodyPr>
          <a:lstStyle/>
          <a:p>
            <a:pPr lvl="0"/>
            <a:r>
              <a:rPr lang="ru-RU" sz="400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Положение о языках образования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9EB49-AE09-394E-9348-141CC16A4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2292439"/>
            <a:ext cx="8485346" cy="3886961"/>
          </a:xfrm>
        </p:spPr>
        <p:txBody>
          <a:bodyPr>
            <a:normAutofit/>
          </a:bodyPr>
          <a:lstStyle/>
          <a:p>
            <a:r>
              <a:rPr lang="ru-RU" sz="2000" dirty="0"/>
              <a:t>Для Организаций, в которых языком образования является русский язык, </a:t>
            </a:r>
            <a:r>
              <a:rPr lang="ru-RU" sz="2000" b="1" dirty="0"/>
              <a:t>изучение родного языка </a:t>
            </a:r>
            <a:r>
              <a:rPr lang="ru-RU" sz="2000" dirty="0"/>
              <a:t>и родной литературы из числа языков народов Российской Федерации, государственных языков республик Российской Федерации осуществляется </a:t>
            </a:r>
            <a:r>
              <a:rPr lang="ru-RU" sz="2000" b="1" dirty="0"/>
              <a:t>при наличии возможностей Организации и по заявлению родителей </a:t>
            </a:r>
            <a:r>
              <a:rPr lang="ru-RU" sz="2000" dirty="0"/>
              <a:t>(законных представителей) несовершеннолетних обучающихся.</a:t>
            </a:r>
          </a:p>
          <a:p>
            <a:endParaRPr lang="ru-RU" sz="2000" dirty="0"/>
          </a:p>
          <a:p>
            <a:r>
              <a:rPr lang="ru-RU" sz="2000" dirty="0"/>
              <a:t>Изучение второго иностранного языка 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046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DD331-710D-4C47-ADBC-05805CE7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CA5649"/>
                </a:solidFill>
              </a:rPr>
              <a:t>ПОЛОЖЕНИЕ</a:t>
            </a:r>
            <a:br>
              <a:rPr lang="ru-RU" sz="3200" b="1" dirty="0">
                <a:solidFill>
                  <a:srgbClr val="CA5649"/>
                </a:solidFill>
              </a:rPr>
            </a:br>
            <a:r>
              <a:rPr lang="ru-RU" sz="3200" b="1" dirty="0">
                <a:solidFill>
                  <a:srgbClr val="CA5649"/>
                </a:solidFill>
              </a:rPr>
              <a:t>О ПОРЯДКЕ ОБУЧЕНИЯ ПО ИНДИВИДУАЛЬНОМУ УЧЕБНОМУ ПЛАНУ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EEA1-6EBF-FE48-AF42-E8037E96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947333"/>
            <a:ext cx="8936888" cy="4808859"/>
          </a:xfrm>
        </p:spPr>
        <p:txBody>
          <a:bodyPr>
            <a:normAutofit/>
          </a:bodyPr>
          <a:lstStyle/>
          <a:p>
            <a:r>
              <a:rPr lang="ru-RU" sz="2000" b="1" dirty="0"/>
              <a:t>III. Требования к индивидуальному учебному плану начального общего образования</a:t>
            </a:r>
            <a:endParaRPr lang="ru-RU" sz="2000" dirty="0"/>
          </a:p>
          <a:p>
            <a:r>
              <a:rPr lang="ru-RU" sz="2000" dirty="0"/>
              <a:t>Общий объем аудиторной работы обучающихся за четыре учебных года не может составлять </a:t>
            </a:r>
            <a:r>
              <a:rPr lang="ru-RU" sz="2000" b="1" dirty="0"/>
              <a:t>менее 2954 академических часов и более 3190 </a:t>
            </a:r>
            <a:r>
              <a:rPr lang="ru-RU" sz="2000" dirty="0"/>
              <a:t>академических часов</a:t>
            </a:r>
          </a:p>
          <a:p>
            <a:endParaRPr lang="ru-RU" sz="2000" b="1" dirty="0"/>
          </a:p>
          <a:p>
            <a:r>
              <a:rPr lang="ru-RU" sz="2000" b="1" dirty="0"/>
              <a:t>IV. Требования к индивидуальному учебному плану основного общего образования</a:t>
            </a:r>
            <a:endParaRPr lang="ru-RU" sz="2000" dirty="0"/>
          </a:p>
          <a:p>
            <a:r>
              <a:rPr lang="ru-RU" sz="2000" dirty="0"/>
              <a:t>Общий объем аудиторной работы обучающихся за пять учебных лет не может составлять </a:t>
            </a:r>
            <a:r>
              <a:rPr lang="ru-RU" sz="2000" b="1" dirty="0"/>
              <a:t>менее 5058 академических часов и более 5549 </a:t>
            </a:r>
            <a:r>
              <a:rPr lang="ru-RU" sz="2000" dirty="0"/>
              <a:t>академических часов </a:t>
            </a:r>
          </a:p>
          <a:p>
            <a:r>
              <a:rPr lang="ru-RU" sz="2000" dirty="0"/>
              <a:t>Общий объем аудиторной работы обучающихся с ОВЗ в случае увеличения срока обучения на один год не может составлять менее 6018 академических часов за шесть учебных лет.</a:t>
            </a:r>
          </a:p>
        </p:txBody>
      </p:sp>
    </p:spTree>
    <p:extLst>
      <p:ext uri="{BB962C8B-B14F-4D97-AF65-F5344CB8AC3E}">
        <p14:creationId xmlns:p14="http://schemas.microsoft.com/office/powerpoint/2010/main" val="2791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D489F-1997-2E48-8B03-89CA55D2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15818"/>
            <a:ext cx="10084234" cy="1325563"/>
          </a:xfrm>
        </p:spPr>
        <p:txBody>
          <a:bodyPr>
            <a:noAutofit/>
          </a:bodyPr>
          <a:lstStyle/>
          <a:p>
            <a:pPr lvl="0"/>
            <a:r>
              <a:rPr lang="ru-RU" sz="360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Положение об организации обучения лиц </a:t>
            </a:r>
            <a:br>
              <a:rPr lang="ru-RU" sz="360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360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с ограниченными возможностями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6AF2-ACAB-C64B-8EA2-9A1776CD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341381"/>
            <a:ext cx="9283836" cy="4351338"/>
          </a:xfrm>
        </p:spPr>
        <p:txBody>
          <a:bodyPr>
            <a:noAutofit/>
          </a:bodyPr>
          <a:lstStyle/>
          <a:p>
            <a:r>
              <a:rPr lang="ru-RU" sz="1800" dirty="0"/>
              <a:t>1.2. Организация обучения лиц с ограниченными возможностями здоровья производится на основе:</a:t>
            </a:r>
          </a:p>
          <a:p>
            <a:r>
              <a:rPr lang="en-US" sz="1800" dirty="0"/>
              <a:t>&lt;&gt;</a:t>
            </a:r>
          </a:p>
          <a:p>
            <a:r>
              <a:rPr lang="ru-RU" sz="1800" b="1" dirty="0"/>
              <a:t>Приказа Министерства просвещения РФ от 31 мая 2021 г. № 286 </a:t>
            </a:r>
            <a:r>
              <a:rPr lang="ru-RU" sz="1800" dirty="0"/>
              <a:t>“Об утверждении федерального государственного образовательного стандарта начального общего образования”</a:t>
            </a:r>
            <a:endParaRPr lang="en-US" sz="1800" dirty="0"/>
          </a:p>
          <a:p>
            <a:r>
              <a:rPr lang="ru-RU" sz="1800" b="1" dirty="0"/>
              <a:t>Приказа Министерства просвещения РФ от 31 мая 2021 г. № 28</a:t>
            </a:r>
            <a:r>
              <a:rPr lang="en-US" sz="1800" b="1" dirty="0"/>
              <a:t>7</a:t>
            </a:r>
            <a:r>
              <a:rPr lang="ru-RU" sz="1800" b="1" dirty="0"/>
              <a:t> </a:t>
            </a:r>
            <a:br>
              <a:rPr lang="en-US" sz="1800" b="1" dirty="0"/>
            </a:br>
            <a:r>
              <a:rPr lang="ru-RU" sz="1800" dirty="0"/>
              <a:t>“Об утверждении федерального государственного образовательного стандарта основного общего образования”</a:t>
            </a:r>
          </a:p>
          <a:p>
            <a:r>
              <a:rPr lang="ru-RU" sz="1800" b="1" dirty="0"/>
              <a:t>Санитарных правил и норм СанПиН 1.2.3685-21 </a:t>
            </a:r>
            <a:r>
              <a:rPr lang="ru-RU" sz="1800" dirty="0"/>
              <a:t>"Гигиенические нормативы и требования к обеспечению безопасности и (или) безвредности для человека факторов среды обитания", утвержденными постановлением Главного государственного санитарного врача РФ от 28 января 2021 г. </a:t>
            </a:r>
            <a:r>
              <a:rPr lang="ru-RU" sz="1800" dirty="0" err="1"/>
              <a:t>N</a:t>
            </a:r>
            <a:r>
              <a:rPr lang="ru-RU" sz="1800" dirty="0"/>
              <a:t> 2</a:t>
            </a:r>
          </a:p>
          <a:p>
            <a:r>
              <a:rPr lang="ru-RU" sz="1800" dirty="0"/>
              <a:t> </a:t>
            </a:r>
            <a:r>
              <a:rPr lang="ru-RU" sz="1800" b="1" dirty="0"/>
              <a:t>Санитарных правил СП 2.4.3648-20 </a:t>
            </a:r>
            <a:r>
              <a:rPr lang="ru-RU" sz="1800" dirty="0"/>
              <a:t>"Санитарно-эпидемиологические требования к организациям воспитания и обучения, отдыха и оздоровления </a:t>
            </a:r>
            <a:br>
              <a:rPr lang="ru-RU" sz="1800" dirty="0"/>
            </a:br>
            <a:r>
              <a:rPr lang="ru-RU" sz="1800" dirty="0"/>
              <a:t>детей и молодежи", утвержденными постановлением Главного государственного санитарного врача Российской Федерации от 28 сентября 2020 г. </a:t>
            </a:r>
            <a:r>
              <a:rPr lang="ru-RU" sz="1800" dirty="0" err="1"/>
              <a:t>N</a:t>
            </a:r>
            <a:r>
              <a:rPr lang="ru-RU" sz="1800" dirty="0"/>
              <a:t> 28</a:t>
            </a:r>
            <a:endParaRPr lang="ru-RU" sz="1800" u="sng" baseline="30000" dirty="0"/>
          </a:p>
          <a:p>
            <a:r>
              <a:rPr lang="en-US" sz="1800" u="sng" baseline="30000" dirty="0"/>
              <a:t>&lt;&gt;</a:t>
            </a:r>
            <a:endParaRPr lang="ru-RU" sz="1800" b="1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598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6E2B1-12D8-844F-BD0D-E91ACA2A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9" y="334347"/>
            <a:ext cx="8936888" cy="6885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Положение о рабочей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032D2-8431-6341-8F37-139DF6E7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99" y="1352281"/>
            <a:ext cx="8936888" cy="53139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</a:t>
            </a:r>
            <a:r>
              <a:rPr lang="ru-RU" dirty="0"/>
              <a:t>. Общие положения</a:t>
            </a:r>
            <a:endParaRPr lang="en-US" dirty="0"/>
          </a:p>
          <a:p>
            <a:r>
              <a:rPr lang="en-US" dirty="0"/>
              <a:t>&lt;&gt;</a:t>
            </a:r>
          </a:p>
          <a:p>
            <a:r>
              <a:rPr lang="ru-RU" dirty="0"/>
              <a:t>1.2 Положение разработано в соответствии с</a:t>
            </a:r>
          </a:p>
          <a:p>
            <a:r>
              <a:rPr lang="ru-RU" sz="1500" b="1" dirty="0"/>
              <a:t>Приказом Министерства просвещения РФ от 6.10.2009 № 373 </a:t>
            </a:r>
            <a:r>
              <a:rPr lang="ru-RU" sz="1500" dirty="0"/>
              <a:t>“Об утверждении федерального государственного образовательного стандарта начального общего образования”</a:t>
            </a:r>
            <a:endParaRPr lang="en-US" sz="1500" dirty="0"/>
          </a:p>
          <a:p>
            <a:r>
              <a:rPr lang="ru-RU" sz="1500" b="1" dirty="0"/>
              <a:t>Приказом Министерства просвещения РФ от 17.12.2010 № 1897 </a:t>
            </a:r>
            <a:br>
              <a:rPr lang="en-US" sz="1500" b="1" dirty="0"/>
            </a:br>
            <a:r>
              <a:rPr lang="ru-RU" sz="1500" dirty="0"/>
              <a:t>“Об утверждении федерального государственного образовательного стандарта основного общего образования”</a:t>
            </a:r>
          </a:p>
          <a:p>
            <a:r>
              <a:rPr lang="ru-RU" sz="1500" b="1" dirty="0"/>
              <a:t>Приказом Министерства просвещения РФ от 17.05.2012 № 413</a:t>
            </a:r>
            <a:br>
              <a:rPr lang="en-US" sz="1500" b="1" dirty="0"/>
            </a:br>
            <a:r>
              <a:rPr lang="ru-RU" sz="1500" dirty="0"/>
              <a:t>“Об утверждении федерального государственного образовательного стандарта среднего общего образования”</a:t>
            </a:r>
          </a:p>
          <a:p>
            <a:r>
              <a:rPr lang="ru-RU" b="1" dirty="0"/>
              <a:t>Приказом Министерства просвещения РФ от 31.05.2021 № 286 </a:t>
            </a:r>
            <a:r>
              <a:rPr lang="ru-RU" dirty="0"/>
              <a:t>“Об утверждении федерального государственного образовательного стандарта начального общего образования”</a:t>
            </a:r>
            <a:endParaRPr lang="en-US" dirty="0"/>
          </a:p>
          <a:p>
            <a:r>
              <a:rPr lang="ru-RU" b="1" dirty="0"/>
              <a:t>Приказом Министерства просвещения РФ от 31.05.2021 № 28</a:t>
            </a:r>
            <a:r>
              <a:rPr lang="en-US" b="1" dirty="0"/>
              <a:t>7</a:t>
            </a:r>
            <a:r>
              <a:rPr lang="ru-RU" b="1" dirty="0"/>
              <a:t> </a:t>
            </a:r>
            <a:br>
              <a:rPr lang="en-US" b="1" dirty="0"/>
            </a:br>
            <a:r>
              <a:rPr lang="ru-RU" dirty="0"/>
              <a:t>“Об утверждении федерального государственного образовательного стандарта основного общего образования”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06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152E5F"/>
      </a:dk1>
      <a:lt1>
        <a:sysClr val="window" lastClr="FFFFFF"/>
      </a:lt1>
      <a:dk2>
        <a:srgbClr val="152E5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1645</Words>
  <Application>Microsoft Macintosh PowerPoint</Application>
  <PresentationFormat>Широкоэкранный</PresentationFormat>
  <Paragraphs>117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TimesNewRoman</vt:lpstr>
      <vt:lpstr>Тема Office</vt:lpstr>
      <vt:lpstr>«Нормативно-правовое  и кадровое обеспечение обновленных ФГОС»</vt:lpstr>
      <vt:lpstr>Организационно-управленческое сопровождение введения обновленных ФГОС</vt:lpstr>
      <vt:lpstr>Приказ о переходе на обновленный ФГОС</vt:lpstr>
      <vt:lpstr>Распоряжение / приказ  О создании рабочей группы по введению и реализации ФГОС НОО и ООО</vt:lpstr>
      <vt:lpstr>Причины создания рабочей группы</vt:lpstr>
      <vt:lpstr>Положение о языках образования</vt:lpstr>
      <vt:lpstr>ПОЛОЖЕНИЕ О ПОРЯДКЕ ОБУЧЕНИЯ ПО ИНДИВИДУАЛЬНОМУ УЧЕБНОМУ ПЛАНУ</vt:lpstr>
      <vt:lpstr>Положение об организации обучения лиц  с ограниченными возможностями здоровья</vt:lpstr>
      <vt:lpstr>Положение о рабочей программе</vt:lpstr>
      <vt:lpstr>Требования к рабочим программам</vt:lpstr>
      <vt:lpstr>Должностные инструкции учителей-предметников</vt:lpstr>
      <vt:lpstr>Положение о дистанционном обучении</vt:lpstr>
      <vt:lpstr>Кадровое обеспечение</vt:lpstr>
      <vt:lpstr>Психолого-педагогическое сопровождение квалифицированными специалистами</vt:lpstr>
      <vt:lpstr>Кадровое обеспечение</vt:lpstr>
      <vt:lpstr>Информация от ГАОУ ДПО «ЛОИРО»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KuroiRyuu</dc:creator>
  <cp:lastModifiedBy>ovcharovamn@kcioko.ru</cp:lastModifiedBy>
  <cp:revision>60</cp:revision>
  <dcterms:created xsi:type="dcterms:W3CDTF">2022-02-16T11:44:27Z</dcterms:created>
  <dcterms:modified xsi:type="dcterms:W3CDTF">2022-04-11T21:03:50Z</dcterms:modified>
</cp:coreProperties>
</file>