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8" r:id="rId4"/>
    <p:sldId id="259" r:id="rId5"/>
    <p:sldId id="264" r:id="rId6"/>
    <p:sldId id="260" r:id="rId7"/>
    <p:sldId id="265" r:id="rId8"/>
    <p:sldId id="261" r:id="rId9"/>
    <p:sldId id="266" r:id="rId10"/>
    <p:sldId id="263" r:id="rId11"/>
    <p:sldId id="262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D7F1C-1F57-4D0C-8336-14C2EAD5E46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763D-F27C-4F52-BDE2-F4526405D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3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3A95F-9F0C-4216-BF1D-8379DB74605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5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3A95F-9F0C-4216-BF1D-8379DB74605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19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3A95F-9F0C-4216-BF1D-8379DB74605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229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3A95F-9F0C-4216-BF1D-8379DB74605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58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63A95F-9F0C-4216-BF1D-8379DB74605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795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19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7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5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89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1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7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65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460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5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19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298EA-5015-4A3E-A2B7-EC299AAB6B5A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314BC-9852-419D-ADDB-53B9AFCC4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7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Как мы видим современный урок?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44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EA113F1-2159-47B2-9671-006DB9A9DB56}"/>
              </a:ext>
            </a:extLst>
          </p:cNvPr>
          <p:cNvSpPr txBox="1"/>
          <p:nvPr/>
        </p:nvSpPr>
        <p:spPr>
          <a:xfrm>
            <a:off x="470307" y="228801"/>
            <a:ext cx="9141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ФОРМИРУЮЩЕЕ ОЦЕНИВАНИЕ И ОБРАТНАЯ СВЯЗЬ ВАЖНЕЕ ВЫСТАВЛЕНИЯ ОТМЕТОК 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0CEDD7-43C0-45F1-9919-DD68FAA46DF9}"/>
              </a:ext>
            </a:extLst>
          </p:cNvPr>
          <p:cNvSpPr txBox="1"/>
          <p:nvPr/>
        </p:nvSpPr>
        <p:spPr>
          <a:xfrm>
            <a:off x="555366" y="1336225"/>
            <a:ext cx="617690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/>
              <a:t>Учитель: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использует формирующее оценивание,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определяет с помощью него успехи и </a:t>
            </a:r>
            <a:r>
              <a:rPr lang="ru-RU" sz="2400" dirty="0"/>
              <a:t>трудности учеников в освоении учебного материала,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/>
              <a:t>намечает план работы по ликвидации возникших проблем. </a:t>
            </a:r>
            <a:endParaRPr lang="ru-RU" altLang="ru-R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B3EF8F-7CB4-447D-97ED-2A740C153530}"/>
              </a:ext>
            </a:extLst>
          </p:cNvPr>
          <p:cNvSpPr txBox="1"/>
          <p:nvPr/>
        </p:nvSpPr>
        <p:spPr>
          <a:xfrm>
            <a:off x="6732270" y="1336225"/>
            <a:ext cx="53250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/>
              <a:t>Ученики: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контролируют процесс своего учения,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видят себя в качестве собственных учителей,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ориентируются на достижение результатов, а не отметок.  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5CEC43D-E738-4D42-9CAB-5F9055663EFE}"/>
              </a:ext>
            </a:extLst>
          </p:cNvPr>
          <p:cNvCxnSpPr>
            <a:cxnSpLocks/>
          </p:cNvCxnSpPr>
          <p:nvPr/>
        </p:nvCxnSpPr>
        <p:spPr>
          <a:xfrm flipH="1">
            <a:off x="685780" y="4354831"/>
            <a:ext cx="11132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Восклицательный знак PNG">
            <a:extLst>
              <a:ext uri="{FF2B5EF4-FFF2-40B4-BE49-F238E27FC236}">
                <a16:creationId xmlns:a16="http://schemas.microsoft.com/office/drawing/2014/main" id="{EE323CAC-ABF0-41B1-B6C4-0D956115D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45" y="4688679"/>
            <a:ext cx="1865538" cy="162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9610581-BC4E-453A-ACEB-BDEEB987E3C4}"/>
              </a:ext>
            </a:extLst>
          </p:cNvPr>
          <p:cNvSpPr txBox="1"/>
          <p:nvPr/>
        </p:nvSpPr>
        <p:spPr>
          <a:xfrm>
            <a:off x="3355075" y="4611231"/>
            <a:ext cx="88369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Способность учителя оценивать достижения учеников – 1,62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Представления ученика о своем уровне знаний – 1,44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Формирующее оценивание  – 0,90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Обратная связь – 0,73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F51773-BEF1-4D38-9996-3375B1B09118}"/>
              </a:ext>
            </a:extLst>
          </p:cNvPr>
          <p:cNvSpPr txBox="1"/>
          <p:nvPr/>
        </p:nvSpPr>
        <p:spPr>
          <a:xfrm>
            <a:off x="228600" y="6343650"/>
            <a:ext cx="45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83082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EA113F1-2159-47B2-9671-006DB9A9DB56}"/>
              </a:ext>
            </a:extLst>
          </p:cNvPr>
          <p:cNvSpPr txBox="1"/>
          <p:nvPr/>
        </p:nvSpPr>
        <p:spPr>
          <a:xfrm>
            <a:off x="470307" y="228801"/>
            <a:ext cx="10183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ПОМОГАТЕ УЧЕНИКАМ ОБОБЩИТЬ И ОСМЫСЛИТЬ, ЧЕМУ ОНИ НАУЧИЛИСЬ НА УРОКЕ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2F0CD2-3413-4C55-BA99-E7C7C2DB2A61}"/>
              </a:ext>
            </a:extLst>
          </p:cNvPr>
          <p:cNvSpPr txBox="1"/>
          <p:nvPr/>
        </p:nvSpPr>
        <p:spPr>
          <a:xfrm>
            <a:off x="672530" y="1224281"/>
            <a:ext cx="601555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/>
              <a:t>Учитель: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подводит итоги изучения учебного материала на уроке,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формулирует его ключевые идеи и взаимосвязи между ними,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помогает детям осознать и закрепить знания.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0D90F-530B-4051-B981-3D2D694F3535}"/>
              </a:ext>
            </a:extLst>
          </p:cNvPr>
          <p:cNvSpPr txBox="1"/>
          <p:nvPr/>
        </p:nvSpPr>
        <p:spPr>
          <a:xfrm>
            <a:off x="7197709" y="1224281"/>
            <a:ext cx="458529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/>
              <a:t>Ученики: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обобщают знания,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устраняют возникшие несоответствия и сомнения,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оценивают степень достижения результата.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BAD4E02-84BA-48F6-81BC-B4F00583F7AD}"/>
              </a:ext>
            </a:extLst>
          </p:cNvPr>
          <p:cNvCxnSpPr>
            <a:cxnSpLocks/>
          </p:cNvCxnSpPr>
          <p:nvPr/>
        </p:nvCxnSpPr>
        <p:spPr>
          <a:xfrm flipH="1">
            <a:off x="685780" y="4354831"/>
            <a:ext cx="11132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Восклицательный знак PNG">
            <a:extLst>
              <a:ext uri="{FF2B5EF4-FFF2-40B4-BE49-F238E27FC236}">
                <a16:creationId xmlns:a16="http://schemas.microsoft.com/office/drawing/2014/main" id="{50F14270-EAF2-4DF2-B9B5-D1A9C4240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45" y="4688679"/>
            <a:ext cx="1865538" cy="162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1923446-C4D2-46E0-879F-F894097A18E9}"/>
              </a:ext>
            </a:extLst>
          </p:cNvPr>
          <p:cNvSpPr txBox="1"/>
          <p:nvPr/>
        </p:nvSpPr>
        <p:spPr>
          <a:xfrm>
            <a:off x="3478164" y="4739269"/>
            <a:ext cx="822615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Обобщение – 0,7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Метакогнитивные стратегии – 0,69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33EEB5-C9A8-4C46-89CE-C41B96E5F7B7}"/>
              </a:ext>
            </a:extLst>
          </p:cNvPr>
          <p:cNvSpPr txBox="1"/>
          <p:nvPr/>
        </p:nvSpPr>
        <p:spPr>
          <a:xfrm>
            <a:off x="228600" y="6343650"/>
            <a:ext cx="45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08612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407541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0" y="1726191"/>
            <a:ext cx="2571750" cy="436980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000" dirty="0"/>
              <a:t>  Организационный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199439" y="1726189"/>
            <a:ext cx="2500312" cy="436981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Мотивационный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079875" y="1726191"/>
            <a:ext cx="2085977" cy="242353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Информационный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67439" y="4143377"/>
            <a:ext cx="2016125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Рефлексивный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183314" y="1726189"/>
            <a:ext cx="2001838" cy="242353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Аналитический</a:t>
            </a:r>
          </a:p>
          <a:p>
            <a:pPr algn="ctr" eaLnBrk="1" hangingPunct="1"/>
            <a:r>
              <a:rPr lang="ru-RU" altLang="ru-RU" sz="2000" dirty="0"/>
              <a:t>(практический)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079876" y="4143377"/>
            <a:ext cx="2087563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Оценочный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8057F-52AB-46EA-BAD3-B6228E879966}"/>
              </a:ext>
            </a:extLst>
          </p:cNvPr>
          <p:cNvSpPr txBox="1"/>
          <p:nvPr/>
        </p:nvSpPr>
        <p:spPr>
          <a:xfrm>
            <a:off x="470307" y="228801"/>
            <a:ext cx="9577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БЛОЧНАЯ СТРУКТУРА УЧЕБНОГО ЗАНЯТИЯ 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(НЕЛИНЕЙНАЯ МОДЕЛЬ)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5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0" y="1726191"/>
            <a:ext cx="2571750" cy="436980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000" dirty="0"/>
              <a:t>  Организационный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199439" y="1726189"/>
            <a:ext cx="2500312" cy="436981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Мотивационный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079875" y="1726191"/>
            <a:ext cx="2085977" cy="242353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Информационный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67439" y="4143377"/>
            <a:ext cx="2016125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Рефлексивный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183314" y="1726189"/>
            <a:ext cx="2001838" cy="242353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Аналитический</a:t>
            </a:r>
          </a:p>
          <a:p>
            <a:pPr algn="ctr" eaLnBrk="1" hangingPunct="1"/>
            <a:r>
              <a:rPr lang="ru-RU" altLang="ru-RU" sz="2000" dirty="0"/>
              <a:t>(практический)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079876" y="4143377"/>
            <a:ext cx="2087563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Оценочный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8057F-52AB-46EA-BAD3-B6228E879966}"/>
              </a:ext>
            </a:extLst>
          </p:cNvPr>
          <p:cNvSpPr txBox="1"/>
          <p:nvPr/>
        </p:nvSpPr>
        <p:spPr>
          <a:xfrm>
            <a:off x="470307" y="228801"/>
            <a:ext cx="9577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БЛОЧНАЯ СТРУКТУРА УЧЕБНОГО ЗАНЯТИЯ 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(НЕЛИНЕЙНАЯ МОДЕЛЬ)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255E5A71-DC6E-42D9-BFAD-7D5E3C7EA0AB}"/>
              </a:ext>
            </a:extLst>
          </p:cNvPr>
          <p:cNvSpPr/>
          <p:nvPr/>
        </p:nvSpPr>
        <p:spPr>
          <a:xfrm>
            <a:off x="8237541" y="2466109"/>
            <a:ext cx="2327564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2AF73317-6C17-410B-96D2-F8690E4EC6A7}"/>
              </a:ext>
            </a:extLst>
          </p:cNvPr>
          <p:cNvSpPr/>
          <p:nvPr/>
        </p:nvSpPr>
        <p:spPr>
          <a:xfrm>
            <a:off x="1648186" y="2451748"/>
            <a:ext cx="2327564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54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A12F47-79D7-4214-BB24-281AB1460468}"/>
              </a:ext>
            </a:extLst>
          </p:cNvPr>
          <p:cNvSpPr txBox="1"/>
          <p:nvPr/>
        </p:nvSpPr>
        <p:spPr>
          <a:xfrm>
            <a:off x="470307" y="1354217"/>
            <a:ext cx="534755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/>
              <a:t>Учитель: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ru-RU" sz="2400" dirty="0"/>
              <a:t>формулирует учебные цели, учитывая имеющийся у учащихся уровень знаний,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altLang="ru-RU" sz="2400" dirty="0"/>
              <a:t>информирует учеников о критериях успеха, на основе которых будет оценивать работу.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D66CF0-9C47-4C3E-98E8-0DBFFB2F0FD0}"/>
              </a:ext>
            </a:extLst>
          </p:cNvPr>
          <p:cNvSpPr txBox="1"/>
          <p:nvPr/>
        </p:nvSpPr>
        <p:spPr>
          <a:xfrm>
            <a:off x="6730409" y="1444235"/>
            <a:ext cx="532691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/>
              <a:t>Ученики: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разделяют с учителем учебные цели,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ясно представляют критерии успеха и  ориентированы на их достижение.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A113F1-2159-47B2-9671-006DB9A9DB56}"/>
              </a:ext>
            </a:extLst>
          </p:cNvPr>
          <p:cNvSpPr txBox="1"/>
          <p:nvPr/>
        </p:nvSpPr>
        <p:spPr>
          <a:xfrm>
            <a:off x="470307" y="228801"/>
            <a:ext cx="9577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ИСПОЛЬЗУЙТЕ СТРАТЕГИИ, ОРИЕНТИРОВАННЫЕ НА УЧЕБНЫЕ ЦЕЛИ И КРИТЕРИИ УСПЕХА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E956BB2-12D4-4C43-9F01-D5266B2D092D}"/>
              </a:ext>
            </a:extLst>
          </p:cNvPr>
          <p:cNvCxnSpPr>
            <a:cxnSpLocks/>
          </p:cNvCxnSpPr>
          <p:nvPr/>
        </p:nvCxnSpPr>
        <p:spPr>
          <a:xfrm flipH="1">
            <a:off x="685780" y="4354831"/>
            <a:ext cx="11132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59B73D2-E479-4225-954F-5428288BB70A}"/>
              </a:ext>
            </a:extLst>
          </p:cNvPr>
          <p:cNvSpPr txBox="1"/>
          <p:nvPr/>
        </p:nvSpPr>
        <p:spPr>
          <a:xfrm>
            <a:off x="3403736" y="4579054"/>
            <a:ext cx="86535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Показательный пример – 0,57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Учебные цели – 0,56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Ожидания учителя – 0,43</a:t>
            </a:r>
          </a:p>
        </p:txBody>
      </p:sp>
      <p:pic>
        <p:nvPicPr>
          <p:cNvPr id="1026" name="Picture 2" descr="Восклицательный знак PNG">
            <a:extLst>
              <a:ext uri="{FF2B5EF4-FFF2-40B4-BE49-F238E27FC236}">
                <a16:creationId xmlns:a16="http://schemas.microsoft.com/office/drawing/2014/main" id="{1FB7D171-E519-4F79-A91B-2ACCE4842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45" y="4688679"/>
            <a:ext cx="1865538" cy="162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4D0DA33-8E05-449B-BE17-4998F276FC6D}"/>
              </a:ext>
            </a:extLst>
          </p:cNvPr>
          <p:cNvSpPr txBox="1"/>
          <p:nvPr/>
        </p:nvSpPr>
        <p:spPr>
          <a:xfrm>
            <a:off x="228600" y="6343650"/>
            <a:ext cx="45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419171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0" y="1726191"/>
            <a:ext cx="2571750" cy="436980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000" dirty="0"/>
              <a:t>  Организационный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167688" y="1726189"/>
            <a:ext cx="2500312" cy="436981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Мотивационный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079875" y="1726191"/>
            <a:ext cx="2085977" cy="242353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Информационный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67439" y="4143377"/>
            <a:ext cx="2016125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Рефлексивный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183314" y="1726189"/>
            <a:ext cx="2001838" cy="242353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Аналитический</a:t>
            </a:r>
          </a:p>
          <a:p>
            <a:pPr algn="ctr" eaLnBrk="1" hangingPunct="1"/>
            <a:r>
              <a:rPr lang="ru-RU" altLang="ru-RU" sz="2000" dirty="0"/>
              <a:t>(практический)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079876" y="4143377"/>
            <a:ext cx="2087563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Оценочный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1E15E6F3-1263-4B8C-88C9-C196D00CEEEF}"/>
              </a:ext>
            </a:extLst>
          </p:cNvPr>
          <p:cNvSpPr/>
          <p:nvPr/>
        </p:nvSpPr>
        <p:spPr>
          <a:xfrm>
            <a:off x="3943927" y="1487054"/>
            <a:ext cx="2327564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8057F-52AB-46EA-BAD3-B6228E879966}"/>
              </a:ext>
            </a:extLst>
          </p:cNvPr>
          <p:cNvSpPr txBox="1"/>
          <p:nvPr/>
        </p:nvSpPr>
        <p:spPr>
          <a:xfrm>
            <a:off x="470307" y="173383"/>
            <a:ext cx="9577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БЛОЧНАЯ СТРУКТУРА УЧЕБНОГО ЗАНЯТИЯ 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(НЕЛИНЕЙНАЯ МОДЕЛЬ)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EA113F1-2159-47B2-9671-006DB9A9DB56}"/>
              </a:ext>
            </a:extLst>
          </p:cNvPr>
          <p:cNvSpPr txBox="1"/>
          <p:nvPr/>
        </p:nvSpPr>
        <p:spPr>
          <a:xfrm>
            <a:off x="470307" y="228801"/>
            <a:ext cx="9695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ДОЗИРОВАННАЯ ИНФОРМАЦИЯ И ЯСНОСТЬ ПРЕПОДАВАНИЯ – ПОЛОВИНА УСПЕХА  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2F0CD2-3413-4C55-BA99-E7C7C2DB2A61}"/>
              </a:ext>
            </a:extLst>
          </p:cNvPr>
          <p:cNvSpPr txBox="1"/>
          <p:nvPr/>
        </p:nvSpPr>
        <p:spPr>
          <a:xfrm>
            <a:off x="980670" y="1195841"/>
            <a:ext cx="601555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/>
              <a:t>Учитель: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структурирует учебный материал малыми блоками с целью облегчения его освоения,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доходчиво объясняет и дает четкие инструкции,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проверяет понимание.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0D90F-530B-4051-B981-3D2D694F3535}"/>
              </a:ext>
            </a:extLst>
          </p:cNvPr>
          <p:cNvSpPr txBox="1"/>
          <p:nvPr/>
        </p:nvSpPr>
        <p:spPr>
          <a:xfrm>
            <a:off x="7323439" y="1276187"/>
            <a:ext cx="458529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/>
              <a:t>Ученики: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последовательно осмысливают учебный материал,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конструируют знание под руководством учителя.  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6AABCBE4-EF47-4340-B4BE-6BAF1B60334D}"/>
              </a:ext>
            </a:extLst>
          </p:cNvPr>
          <p:cNvCxnSpPr>
            <a:cxnSpLocks/>
          </p:cNvCxnSpPr>
          <p:nvPr/>
        </p:nvCxnSpPr>
        <p:spPr>
          <a:xfrm flipH="1">
            <a:off x="685780" y="4354831"/>
            <a:ext cx="11132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Восклицательный знак PNG">
            <a:extLst>
              <a:ext uri="{FF2B5EF4-FFF2-40B4-BE49-F238E27FC236}">
                <a16:creationId xmlns:a16="http://schemas.microsoft.com/office/drawing/2014/main" id="{5D980171-53B5-46A3-8558-642314DEA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45" y="4688679"/>
            <a:ext cx="1865538" cy="162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15642FA-25E9-4474-947B-32947EBA59EE}"/>
              </a:ext>
            </a:extLst>
          </p:cNvPr>
          <p:cNvSpPr txBox="1"/>
          <p:nvPr/>
        </p:nvSpPr>
        <p:spPr>
          <a:xfrm>
            <a:off x="3478164" y="4739269"/>
            <a:ext cx="822615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Ясность преподавания – 0,75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Прямое обучение – 0,59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Система полного усвоения знаний – 0,58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07D1E7-0499-4CEE-AB76-FE9E1A0FE214}"/>
              </a:ext>
            </a:extLst>
          </p:cNvPr>
          <p:cNvSpPr txBox="1"/>
          <p:nvPr/>
        </p:nvSpPr>
        <p:spPr>
          <a:xfrm>
            <a:off x="228600" y="6343650"/>
            <a:ext cx="45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54418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0" y="1726191"/>
            <a:ext cx="2571750" cy="436980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000" dirty="0"/>
              <a:t>  Организационный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167688" y="1726189"/>
            <a:ext cx="2500312" cy="436981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Мотивационный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064720" y="1726189"/>
            <a:ext cx="2085977" cy="242353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Информационный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67439" y="4143377"/>
            <a:ext cx="2016125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Рефлексивный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183314" y="1726189"/>
            <a:ext cx="2001838" cy="242353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Аналитический</a:t>
            </a:r>
          </a:p>
          <a:p>
            <a:pPr algn="ctr" eaLnBrk="1" hangingPunct="1"/>
            <a:r>
              <a:rPr lang="ru-RU" altLang="ru-RU" sz="2000" dirty="0"/>
              <a:t>(практический)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079876" y="4143377"/>
            <a:ext cx="2087563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Оценочный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1E15E6F3-1263-4B8C-88C9-C196D00CEEEF}"/>
              </a:ext>
            </a:extLst>
          </p:cNvPr>
          <p:cNvSpPr/>
          <p:nvPr/>
        </p:nvSpPr>
        <p:spPr>
          <a:xfrm>
            <a:off x="6024562" y="1456966"/>
            <a:ext cx="2327564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8057F-52AB-46EA-BAD3-B6228E879966}"/>
              </a:ext>
            </a:extLst>
          </p:cNvPr>
          <p:cNvSpPr txBox="1"/>
          <p:nvPr/>
        </p:nvSpPr>
        <p:spPr>
          <a:xfrm>
            <a:off x="470307" y="173383"/>
            <a:ext cx="9577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БЛОЧНАЯ СТРУКТУРА УЧЕБНОГО ЗАНЯТИЯ 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(НЕЛИНЕЙНАЯ МОДЕЛЬ)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6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EA113F1-2159-47B2-9671-006DB9A9DB56}"/>
              </a:ext>
            </a:extLst>
          </p:cNvPr>
          <p:cNvSpPr txBox="1"/>
          <p:nvPr/>
        </p:nvSpPr>
        <p:spPr>
          <a:xfrm>
            <a:off x="470307" y="228801"/>
            <a:ext cx="9695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ОСОЗНАННАЯ ПРАКТИКА ВАЖНЕЕ КОЛИЧЕСТВА УПРАЖНЕНИЙ   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2F0CD2-3413-4C55-BA99-E7C7C2DB2A61}"/>
              </a:ext>
            </a:extLst>
          </p:cNvPr>
          <p:cNvSpPr txBox="1"/>
          <p:nvPr/>
        </p:nvSpPr>
        <p:spPr>
          <a:xfrm>
            <a:off x="308390" y="1059798"/>
            <a:ext cx="62177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/>
              <a:t>Учитель: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разделяет умения на отдельные элементы,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организует на уроках управляемую и осознанную практику учащихся по освоению этих элементов,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обеспечивает постоянную и незамедлительную обратную связь.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0D90F-530B-4051-B981-3D2D694F3535}"/>
              </a:ext>
            </a:extLst>
          </p:cNvPr>
          <p:cNvSpPr txBox="1"/>
          <p:nvPr/>
        </p:nvSpPr>
        <p:spPr>
          <a:xfrm>
            <a:off x="6924320" y="1059798"/>
            <a:ext cx="495929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400" b="1" dirty="0"/>
              <a:t>Ученики:</a:t>
            </a:r>
            <a:r>
              <a:rPr lang="ru-RU" altLang="ru-RU" sz="2400" dirty="0"/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400" dirty="0"/>
              <a:t>поэтапно осваивают умения и демонстрируют понимание и применение знаний под прямым наблюдением учителя.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668B780F-C99F-4395-A35A-BD2B9125CB29}"/>
              </a:ext>
            </a:extLst>
          </p:cNvPr>
          <p:cNvCxnSpPr>
            <a:cxnSpLocks/>
          </p:cNvCxnSpPr>
          <p:nvPr/>
        </p:nvCxnSpPr>
        <p:spPr>
          <a:xfrm flipH="1">
            <a:off x="685780" y="4354831"/>
            <a:ext cx="11132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Восклицательный знак PNG">
            <a:extLst>
              <a:ext uri="{FF2B5EF4-FFF2-40B4-BE49-F238E27FC236}">
                <a16:creationId xmlns:a16="http://schemas.microsoft.com/office/drawing/2014/main" id="{395F69AA-BDAF-4D1D-9C18-D49E7E419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45" y="4688679"/>
            <a:ext cx="1865538" cy="162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B4A7FEC-B6A9-4141-9630-F4B0FE9F9BD0}"/>
              </a:ext>
            </a:extLst>
          </p:cNvPr>
          <p:cNvSpPr txBox="1"/>
          <p:nvPr/>
        </p:nvSpPr>
        <p:spPr>
          <a:xfrm>
            <a:off x="3352508" y="5167172"/>
            <a:ext cx="84054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Распределенная и массированная практика – 0,71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dirty="0"/>
              <a:t>Метакогнитивные стратегии – 0,69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4080E5-FA51-4545-AAF4-05FA645DF6A5}"/>
              </a:ext>
            </a:extLst>
          </p:cNvPr>
          <p:cNvSpPr txBox="1"/>
          <p:nvPr/>
        </p:nvSpPr>
        <p:spPr>
          <a:xfrm>
            <a:off x="228600" y="6343650"/>
            <a:ext cx="45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84583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24000" y="1726191"/>
            <a:ext cx="2571750" cy="436980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000" dirty="0"/>
              <a:t>  Организационный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167688" y="1726189"/>
            <a:ext cx="2500312" cy="4369811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Мотивационный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079875" y="1726191"/>
            <a:ext cx="2085977" cy="242353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Информационный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167439" y="4143377"/>
            <a:ext cx="2016125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Рефлексивный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183314" y="1726189"/>
            <a:ext cx="2001838" cy="242353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Аналитический</a:t>
            </a:r>
          </a:p>
          <a:p>
            <a:pPr algn="ctr" eaLnBrk="1" hangingPunct="1"/>
            <a:r>
              <a:rPr lang="ru-RU" altLang="ru-RU" sz="2000" dirty="0"/>
              <a:t>(практический) 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079876" y="4143377"/>
            <a:ext cx="2087563" cy="195262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altLang="ru-RU" sz="2000" dirty="0"/>
              <a:t>Оценочный</a:t>
            </a:r>
          </a:p>
          <a:p>
            <a:pPr algn="ctr" eaLnBrk="1" hangingPunct="1"/>
            <a:r>
              <a:rPr lang="ru-RU" altLang="ru-RU" sz="2000" dirty="0"/>
              <a:t>блок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1E15E6F3-1263-4B8C-88C9-C196D00CEEEF}"/>
              </a:ext>
            </a:extLst>
          </p:cNvPr>
          <p:cNvSpPr/>
          <p:nvPr/>
        </p:nvSpPr>
        <p:spPr>
          <a:xfrm>
            <a:off x="3959080" y="3980873"/>
            <a:ext cx="4584555" cy="22943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8057F-52AB-46EA-BAD3-B6228E879966}"/>
              </a:ext>
            </a:extLst>
          </p:cNvPr>
          <p:cNvSpPr txBox="1"/>
          <p:nvPr/>
        </p:nvSpPr>
        <p:spPr>
          <a:xfrm>
            <a:off x="470307" y="173383"/>
            <a:ext cx="9577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БЛОЧНАЯ СТРУКТУРА УЧЕБНОГО ЗАНЯТИЯ 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charset="0"/>
              </a:rPr>
              <a:t>(НЕЛИНЕЙНАЯ МОДЕЛЬ)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La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462</Words>
  <Application>Microsoft Office PowerPoint</Application>
  <PresentationFormat>Широкоэкранный</PresentationFormat>
  <Paragraphs>141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Times New Roman</vt:lpstr>
      <vt:lpstr>Wingdings</vt:lpstr>
      <vt:lpstr>Тема Office</vt:lpstr>
      <vt:lpstr>Как мы видим современный урок?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Владимирович Кучурин</dc:creator>
  <cp:lastModifiedBy>Владимир Кучурин</cp:lastModifiedBy>
  <cp:revision>4</cp:revision>
  <dcterms:created xsi:type="dcterms:W3CDTF">2022-03-24T08:03:56Z</dcterms:created>
  <dcterms:modified xsi:type="dcterms:W3CDTF">2022-03-26T07:33:25Z</dcterms:modified>
</cp:coreProperties>
</file>