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29" r:id="rId4"/>
    <p:sldId id="338" r:id="rId5"/>
    <p:sldId id="339" r:id="rId6"/>
    <p:sldId id="340" r:id="rId7"/>
    <p:sldId id="341" r:id="rId8"/>
    <p:sldId id="343" r:id="rId9"/>
    <p:sldId id="342" r:id="rId10"/>
    <p:sldId id="260" r:id="rId11"/>
    <p:sldId id="288" r:id="rId12"/>
    <p:sldId id="289" r:id="rId13"/>
    <p:sldId id="262" r:id="rId14"/>
    <p:sldId id="298" r:id="rId15"/>
    <p:sldId id="299" r:id="rId16"/>
    <p:sldId id="301" r:id="rId17"/>
    <p:sldId id="302" r:id="rId18"/>
    <p:sldId id="350" r:id="rId19"/>
    <p:sldId id="351" r:id="rId20"/>
    <p:sldId id="345" r:id="rId21"/>
    <p:sldId id="346" r:id="rId22"/>
    <p:sldId id="347" r:id="rId23"/>
    <p:sldId id="348" r:id="rId24"/>
    <p:sldId id="294" r:id="rId25"/>
    <p:sldId id="295" r:id="rId26"/>
    <p:sldId id="349" r:id="rId27"/>
    <p:sldId id="344" r:id="rId28"/>
    <p:sldId id="280" r:id="rId29"/>
    <p:sldId id="281" r:id="rId30"/>
    <p:sldId id="304" r:id="rId31"/>
    <p:sldId id="319" r:id="rId32"/>
    <p:sldId id="306" r:id="rId33"/>
    <p:sldId id="307" r:id="rId34"/>
    <p:sldId id="313" r:id="rId35"/>
    <p:sldId id="314" r:id="rId36"/>
    <p:sldId id="316" r:id="rId37"/>
    <p:sldId id="317" r:id="rId38"/>
    <p:sldId id="35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36128D-BC14-47C9-8F59-E316C12C6870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F99C5-F6C3-462E-9085-BEDCCE22BE87}">
      <dgm:prSet phldrT="[Текст]"/>
      <dgm:spPr/>
      <dgm:t>
        <a:bodyPr/>
        <a:lstStyle/>
        <a:p>
          <a:r>
            <a:rPr lang="ru-RU" dirty="0"/>
            <a:t>мозговая структура</a:t>
          </a:r>
        </a:p>
      </dgm:t>
    </dgm:pt>
    <dgm:pt modelId="{5AAE753B-150F-4686-9CAC-CE81D011B32B}" type="parTrans" cxnId="{D0B1EEE1-2169-4B7D-B790-2B23AE7C84F4}">
      <dgm:prSet/>
      <dgm:spPr/>
      <dgm:t>
        <a:bodyPr/>
        <a:lstStyle/>
        <a:p>
          <a:endParaRPr lang="ru-RU"/>
        </a:p>
      </dgm:t>
    </dgm:pt>
    <dgm:pt modelId="{6737E1E5-693B-4FF0-9047-F082B1534C1B}" type="sibTrans" cxnId="{D0B1EEE1-2169-4B7D-B790-2B23AE7C84F4}">
      <dgm:prSet/>
      <dgm:spPr/>
      <dgm:t>
        <a:bodyPr/>
        <a:lstStyle/>
        <a:p>
          <a:endParaRPr lang="ru-RU"/>
        </a:p>
      </dgm:t>
    </dgm:pt>
    <dgm:pt modelId="{FA602F24-AC1A-43CF-8F4C-0AF07FB10791}">
      <dgm:prSet phldrT="[Текст]"/>
      <dgm:spPr/>
      <dgm:t>
        <a:bodyPr/>
        <a:lstStyle/>
        <a:p>
          <a:r>
            <a:rPr lang="ru-RU" dirty="0"/>
            <a:t>функция</a:t>
          </a:r>
        </a:p>
      </dgm:t>
    </dgm:pt>
    <dgm:pt modelId="{A8FE3204-93BB-429E-87D5-38ED1FC64686}" type="parTrans" cxnId="{590044D4-6F37-40C1-AC63-582D3B57F256}">
      <dgm:prSet/>
      <dgm:spPr/>
      <dgm:t>
        <a:bodyPr/>
        <a:lstStyle/>
        <a:p>
          <a:endParaRPr lang="ru-RU"/>
        </a:p>
      </dgm:t>
    </dgm:pt>
    <dgm:pt modelId="{95E6F190-3606-408D-A0ED-A282C9F3FB2D}" type="sibTrans" cxnId="{590044D4-6F37-40C1-AC63-582D3B57F256}">
      <dgm:prSet/>
      <dgm:spPr/>
      <dgm:t>
        <a:bodyPr/>
        <a:lstStyle/>
        <a:p>
          <a:endParaRPr lang="ru-RU"/>
        </a:p>
      </dgm:t>
    </dgm:pt>
    <dgm:pt modelId="{7B2D4E09-03C1-422A-85A1-B7E91724C468}" type="pres">
      <dgm:prSet presAssocID="{A836128D-BC14-47C9-8F59-E316C12C6870}" presName="diagram" presStyleCnt="0">
        <dgm:presLayoutVars>
          <dgm:dir/>
          <dgm:resizeHandles val="exact"/>
        </dgm:presLayoutVars>
      </dgm:prSet>
      <dgm:spPr/>
    </dgm:pt>
    <dgm:pt modelId="{09824E49-0AEF-4413-99C4-EEF9114C9A40}" type="pres">
      <dgm:prSet presAssocID="{9E1F99C5-F6C3-462E-9085-BEDCCE22BE87}" presName="arrow" presStyleLbl="node1" presStyleIdx="0" presStyleCnt="2">
        <dgm:presLayoutVars>
          <dgm:bulletEnabled val="1"/>
        </dgm:presLayoutVars>
      </dgm:prSet>
      <dgm:spPr/>
    </dgm:pt>
    <dgm:pt modelId="{5F7E596E-88A7-427B-9849-EF1FE666E21A}" type="pres">
      <dgm:prSet presAssocID="{FA602F24-AC1A-43CF-8F4C-0AF07FB10791}" presName="arrow" presStyleLbl="node1" presStyleIdx="1" presStyleCnt="2">
        <dgm:presLayoutVars>
          <dgm:bulletEnabled val="1"/>
        </dgm:presLayoutVars>
      </dgm:prSet>
      <dgm:spPr/>
    </dgm:pt>
  </dgm:ptLst>
  <dgm:cxnLst>
    <dgm:cxn modelId="{BEC73A10-0BEA-45DC-8BBE-EE1A507E2B3E}" type="presOf" srcId="{A836128D-BC14-47C9-8F59-E316C12C6870}" destId="{7B2D4E09-03C1-422A-85A1-B7E91724C468}" srcOrd="0" destOrd="0" presId="urn:microsoft.com/office/officeart/2005/8/layout/arrow5"/>
    <dgm:cxn modelId="{CED21897-5C76-4886-B0A5-95452B1C189A}" type="presOf" srcId="{FA602F24-AC1A-43CF-8F4C-0AF07FB10791}" destId="{5F7E596E-88A7-427B-9849-EF1FE666E21A}" srcOrd="0" destOrd="0" presId="urn:microsoft.com/office/officeart/2005/8/layout/arrow5"/>
    <dgm:cxn modelId="{059BE1B9-7D00-483B-8546-6FE87A2524FB}" type="presOf" srcId="{9E1F99C5-F6C3-462E-9085-BEDCCE22BE87}" destId="{09824E49-0AEF-4413-99C4-EEF9114C9A40}" srcOrd="0" destOrd="0" presId="urn:microsoft.com/office/officeart/2005/8/layout/arrow5"/>
    <dgm:cxn modelId="{590044D4-6F37-40C1-AC63-582D3B57F256}" srcId="{A836128D-BC14-47C9-8F59-E316C12C6870}" destId="{FA602F24-AC1A-43CF-8F4C-0AF07FB10791}" srcOrd="1" destOrd="0" parTransId="{A8FE3204-93BB-429E-87D5-38ED1FC64686}" sibTransId="{95E6F190-3606-408D-A0ED-A282C9F3FB2D}"/>
    <dgm:cxn modelId="{D0B1EEE1-2169-4B7D-B790-2B23AE7C84F4}" srcId="{A836128D-BC14-47C9-8F59-E316C12C6870}" destId="{9E1F99C5-F6C3-462E-9085-BEDCCE22BE87}" srcOrd="0" destOrd="0" parTransId="{5AAE753B-150F-4686-9CAC-CE81D011B32B}" sibTransId="{6737E1E5-693B-4FF0-9047-F082B1534C1B}"/>
    <dgm:cxn modelId="{6FF8D401-EB60-4BF1-8D27-DA895DC434A6}" type="presParOf" srcId="{7B2D4E09-03C1-422A-85A1-B7E91724C468}" destId="{09824E49-0AEF-4413-99C4-EEF9114C9A40}" srcOrd="0" destOrd="0" presId="urn:microsoft.com/office/officeart/2005/8/layout/arrow5"/>
    <dgm:cxn modelId="{0908CE18-7CA1-4A63-B79C-E9527E11AC02}" type="presParOf" srcId="{7B2D4E09-03C1-422A-85A1-B7E91724C468}" destId="{5F7E596E-88A7-427B-9849-EF1FE666E21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24E49-0AEF-4413-99C4-EEF9114C9A40}">
      <dsp:nvSpPr>
        <dsp:cNvPr id="0" name=""/>
        <dsp:cNvSpPr/>
      </dsp:nvSpPr>
      <dsp:spPr>
        <a:xfrm rot="16200000">
          <a:off x="381" y="1511"/>
          <a:ext cx="3878414" cy="38784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мозговая структура</a:t>
          </a:r>
        </a:p>
      </dsp:txBody>
      <dsp:txXfrm rot="5400000">
        <a:off x="382" y="971114"/>
        <a:ext cx="3199692" cy="1939207"/>
      </dsp:txXfrm>
    </dsp:sp>
    <dsp:sp modelId="{5F7E596E-88A7-427B-9849-EF1FE666E21A}">
      <dsp:nvSpPr>
        <dsp:cNvPr id="0" name=""/>
        <dsp:cNvSpPr/>
      </dsp:nvSpPr>
      <dsp:spPr>
        <a:xfrm rot="5400000">
          <a:off x="4717516" y="1511"/>
          <a:ext cx="3878414" cy="387841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kern="1200" dirty="0"/>
            <a:t>функция</a:t>
          </a:r>
        </a:p>
      </dsp:txBody>
      <dsp:txXfrm rot="-5400000">
        <a:off x="5396239" y="971114"/>
        <a:ext cx="3199692" cy="1939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9EDD-EB48-48FA-B882-C20890E50F00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925B5-3868-43D7-B376-7119000F7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D1BB550-0487-49DF-A406-BC5E8DD06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0F9E9F5-A6EC-4548-80E0-6F7C64961D0F}" type="slidenum">
              <a:rPr lang="ru-RU" altLang="ru-RU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2467" name="Образ слайда 1">
            <a:extLst>
              <a:ext uri="{FF2B5EF4-FFF2-40B4-BE49-F238E27FC236}">
                <a16:creationId xmlns:a16="http://schemas.microsoft.com/office/drawing/2014/main" id="{08D53BA1-3A94-49F4-B251-D46C2E09C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8" name="Заметки 2">
            <a:extLst>
              <a:ext uri="{FF2B5EF4-FFF2-40B4-BE49-F238E27FC236}">
                <a16:creationId xmlns:a16="http://schemas.microsoft.com/office/drawing/2014/main" id="{99D2B9E3-AB8A-4F80-8114-FFB0A109A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20D0C-00A0-490C-B392-EBC02AA1F0F0}"/>
              </a:ext>
            </a:extLst>
          </p:cNvPr>
          <p:cNvSpPr txBox="1">
            <a:spLocks noGrp="1"/>
          </p:cNvSpPr>
          <p:nvPr/>
        </p:nvSpPr>
        <p:spPr>
          <a:xfrm>
            <a:off x="3829050" y="9432925"/>
            <a:ext cx="2930525" cy="496888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5065BBCF-4A58-477C-B20E-172F01F79252}" type="slidenum">
              <a:rPr lang="ru-RU" altLang="ru-RU" sz="12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pPr algn="r" eaLnBrk="1" hangingPunct="1"/>
              <a:t>3</a:t>
            </a:fld>
            <a:endParaRPr lang="ru-RU" altLang="ru-RU" sz="120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96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8C134-63F8-4ECD-8139-28D483E78D2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4"/>
            <a:ext cx="10363827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5psy.ru/images/stories/new/giperaktivnyi-rebenok-v-shkole-2265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ru/url?url=http://koketkanews.ru/giperaktivnyj-rebenok-chto-delat/&amp;rct=j&amp;frm=1&amp;q=&amp;esrc=s&amp;sa=U&amp;ved=0ahUKEwiJ76iey4vMAhVlYZoKHXirBN4QwW4IKzAL&amp;usg=AFQjCNE0zdL94ILcGRjhVPWxHUOlT5lXi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url=http://www.nnmama.ru/content/evolution/intell_razv/giperreb&amp;rct=j&amp;frm=1&amp;q=&amp;esrc=s&amp;sa=U&amp;ved=0ahUKEwiJ76iey4vMAhVlYZoKHXirBN4QwW4IMzAP&amp;usg=AFQjCNFBElw9ya_ZGROm6Fy7KR4TJ4EjOw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ru/url?url=http://sud-expertiza.ru/library/vzaimodeystvie-sledovateley-i-specialistov-ekspertnyh-podrazdeleniy-organov-vnutrennih-del/&amp;rct=j&amp;frm=1&amp;q=&amp;esrc=s&amp;sa=U&amp;ved=0ahUKEwjBy_39yYvMAhVBBywKHQ9SAmoQwW4IFTAA&amp;usg=AFQjCNFD-n-TcDxgX09IQo8k1RTjl-Jgew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ru/url?url=http://planetadetstva.net/vospitatelam/pedsovet/vzaimodejstvie-detskogo-sada-i-semi.html&amp;rct=j&amp;frm=1&amp;q=&amp;esrc=s&amp;sa=U&amp;ved=0ahUKEwjExa7ayYvMAhVJP5oKHdxhD6oQwW4IHTAE&amp;usg=AFQjCNGQHWaH9C4dnQevKI9r3x3dc9JjJ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3B0AD-1200-80EC-C44D-F9F59873D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ffectLst/>
                <a:latin typeface="calibri" panose="020F0502020204030204" pitchFamily="34" charset="0"/>
              </a:rPr>
              <a:t>Неуспешность ребенка с ОВЗ: медицинский аспект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623EA4-92FB-4095-2964-F46580A3E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Поздняк Вера Владимировна, к.м.н., доцент кафедры специальной педагогики ЛОИРО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92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A077A-DA65-425D-BC50-291CB5B7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792"/>
            <a:ext cx="8596668" cy="81500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Специфические нарушения навыков чтения (дислексия).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E00D4-3B02-49AA-91AD-103E15653C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1404730"/>
            <a:ext cx="10363827" cy="4386471"/>
          </a:xfrm>
        </p:spPr>
        <p:txBody>
          <a:bodyPr>
            <a:normAutofit/>
          </a:bodyPr>
          <a:lstStyle/>
          <a:p>
            <a:r>
              <a:rPr lang="ru-RU" dirty="0"/>
              <a:t>Дислексия — одно из наиболее часто встречающихся специфических расстройств развития школьных навыков (до 10% детей школьного возраста, преимущественно из неблагополучных семей).</a:t>
            </a:r>
          </a:p>
          <a:p>
            <a:r>
              <a:rPr lang="ru-RU" dirty="0"/>
              <a:t>Дислексия – это состояния, основным проявлениям которых является стойкая избирательная неспособность овладеть навыком чтения, несмотря на достаточный для этого уровень интеллектуального и речевого развития, отсутствие нарушений слухового и зрительного анализаторов и оптимальные условия обучения»</a:t>
            </a:r>
          </a:p>
          <a:p>
            <a:r>
              <a:rPr lang="ru-RU" dirty="0"/>
              <a:t>Выявлена связь между выраженными трудностями в овладении чтением и нарушением миграции нейронов во время развития плода: данное нарушение может вести к атипичному развитию речевых зон мозга и, далее, к снижению слухоречевой памяти и речевым проблемам, которые обусловливают трудности чтения</a:t>
            </a:r>
          </a:p>
          <a:p>
            <a:r>
              <a:rPr lang="ru-RU" dirty="0"/>
              <a:t>установлено, что трудности чтения только на 50 % определяются наследственностью</a:t>
            </a:r>
          </a:p>
        </p:txBody>
      </p:sp>
    </p:spTree>
    <p:extLst>
      <p:ext uri="{BB962C8B-B14F-4D97-AF65-F5344CB8AC3E}">
        <p14:creationId xmlns:p14="http://schemas.microsoft.com/office/powerpoint/2010/main" val="9772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1C743A7-239F-47FA-903D-323816666C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7032" y="1453081"/>
          <a:ext cx="58459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Объект упаковщика для оболочки" showAsIcon="1" r:id="rId4" imgW="779760" imgH="488520" progId="Package">
                  <p:embed/>
                </p:oleObj>
              </mc:Choice>
              <mc:Fallback>
                <p:oleObj name="Объект упаковщика для оболочки" showAsIcon="1" r:id="rId4" imgW="779760" imgH="488520" progId="Package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01C743A7-239F-47FA-903D-323816666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7032" y="1453081"/>
                        <a:ext cx="58459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F23F42-9864-4E21-81B3-0DE5231D2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150145"/>
            <a:ext cx="7315200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images.myshared.ru/9/887367/slide_14.jpg">
            <a:extLst>
              <a:ext uri="{FF2B5EF4-FFF2-40B4-BE49-F238E27FC236}">
                <a16:creationId xmlns:a16="http://schemas.microsoft.com/office/drawing/2014/main" id="{F2C7C4D9-C265-44BF-A5AC-E6F6E22C8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054" name="Picture 6" descr="http://images.myshared.ru/9/887367/slide_14.jpg">
            <a:extLst>
              <a:ext uri="{FF2B5EF4-FFF2-40B4-BE49-F238E27FC236}">
                <a16:creationId xmlns:a16="http://schemas.microsoft.com/office/drawing/2014/main" id="{C5DE7B24-248A-420B-8742-A24F4D114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78711-15CE-4DF7-9289-82B1ADF1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Специфическое нарушение навыков письма, правописания (</a:t>
            </a:r>
            <a:r>
              <a:rPr lang="ru-RU" b="1" dirty="0" err="1"/>
              <a:t>дисграфия</a:t>
            </a:r>
            <a:r>
              <a:rPr lang="ru-RU" b="1" dirty="0"/>
              <a:t>).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18086-0D39-4669-8079-8047368B6F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Расстройство письма может являться результатом органического поражения мозга (задняя часть средней лобной извилины левого полушария у правшей и правого — у левшей), а также дефекта центрально-теменных зон, связанных с переработкой информации и развития навыков чтения.</a:t>
            </a:r>
          </a:p>
          <a:p>
            <a:r>
              <a:rPr lang="ru-RU" dirty="0"/>
              <a:t>Первые проявления клиники данного расстройства характеризуются трудностями правописания слов. Письменная речь при этом изобилует множеством стилистических, синтаксических и грамматических ошибок, исправлений и зачеркиваний. Как правило, ребенок забывает начинать предложение с заглавной буквы и закончить его точкой. Обращает на себя внимание примитивность письменной продукции таких больных. По сравнению со своими сверстниками они не способны выразить мысли в предложения и выстроить их в логической последовательности.</a:t>
            </a:r>
          </a:p>
          <a:p>
            <a:r>
              <a:rPr lang="ru-RU" dirty="0"/>
              <a:t>Личностные изменения детей с </a:t>
            </a:r>
            <a:r>
              <a:rPr lang="ru-RU" dirty="0" err="1"/>
              <a:t>дисграфией</a:t>
            </a:r>
            <a:r>
              <a:rPr lang="ru-RU" dirty="0"/>
              <a:t> характеризуются потерей интереса к учебе, развитием агрессивности, повышенной тревожности или депрессии, стойким снижением самооценки, отчуждением от сверстников и др.</a:t>
            </a:r>
          </a:p>
          <a:p>
            <a:r>
              <a:rPr lang="ru-RU" dirty="0"/>
              <a:t>Помимо личностных особенностей, у больных с </a:t>
            </a:r>
            <a:r>
              <a:rPr lang="ru-RU" dirty="0" err="1"/>
              <a:t>дисграфией</a:t>
            </a:r>
            <a:r>
              <a:rPr lang="ru-RU" dirty="0"/>
              <a:t> наблюдаются и интеллектуальные. нарушения в виде снижения аналитико-синтетической деятельности мозга.</a:t>
            </a:r>
          </a:p>
          <a:p>
            <a:r>
              <a:rPr lang="ru-RU" dirty="0"/>
              <a:t>Становясь взрослыми, такие больные, как правило, занимают низкий социальный статус в связи с их несоответствием требованиям, предъявляемым к правописанию в большинстве профессий. Принципы терапевтического лечения и психолого-педагогической реабилитации идентичны таковым при алексии.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становления письменной речи.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наглядно-иконические представ­ления. В этот период могло появиться понима­ние возможности передавать простейшие сообщения с по­мощью рисунков.</a:t>
            </a:r>
          </a:p>
          <a:p>
            <a:r>
              <a:rPr lang="ru-RU" dirty="0"/>
              <a:t>Как свидетельствует изучение исторических материалов и куль­туры отсталых племен, существующих в наше время, раз­витые формы письменности возникают лишь при опреде­ленном, минимально необходимом уровне выработанных обществом когнитивных навыков.</a:t>
            </a:r>
          </a:p>
          <a:p>
            <a:r>
              <a:rPr lang="ru-RU" dirty="0"/>
              <a:t>До 5-6 лет единственной доступной детям графической формой передачи сообщений является рисунок. </a:t>
            </a:r>
          </a:p>
        </p:txBody>
      </p:sp>
    </p:spTree>
    <p:extLst>
      <p:ext uri="{BB962C8B-B14F-4D97-AF65-F5344CB8AC3E}">
        <p14:creationId xmlns:p14="http://schemas.microsoft.com/office/powerpoint/2010/main" val="302048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Этапы овладения графическим знаком у ребенка.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условно-подражательной записи (каракули, лишь внешне напоминающие письменный текст) </a:t>
            </a:r>
          </a:p>
          <a:p>
            <a:r>
              <a:rPr lang="ru-RU" dirty="0"/>
              <a:t> б) запись образа — пиктограмма, которая позднее дифференцируется в буквен­ную запись. </a:t>
            </a:r>
          </a:p>
          <a:p>
            <a:r>
              <a:rPr lang="ru-RU" dirty="0"/>
              <a:t>Для того, чтобы ребенку овладеть </a:t>
            </a:r>
            <a:r>
              <a:rPr lang="ru-RU" dirty="0" err="1"/>
              <a:t>альфабетическим</a:t>
            </a:r>
            <a:r>
              <a:rPr lang="ru-RU" dirty="0"/>
              <a:t> письмом, ему необходимо «сделать основное открытие, а именно: рисовать можно не только вещи, но и речь» Л.С. Выготский</a:t>
            </a:r>
          </a:p>
        </p:txBody>
      </p:sp>
    </p:spTree>
    <p:extLst>
      <p:ext uri="{BB962C8B-B14F-4D97-AF65-F5344CB8AC3E}">
        <p14:creationId xmlns:p14="http://schemas.microsoft.com/office/powerpoint/2010/main" val="344201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Письмо как навык.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письмо включает три основные операции:</a:t>
            </a:r>
          </a:p>
          <a:p>
            <a:r>
              <a:rPr lang="ru-RU" dirty="0"/>
              <a:t> а) сим­волическое обозначение звуков речи, т. е. фонем.</a:t>
            </a:r>
          </a:p>
          <a:p>
            <a:r>
              <a:rPr lang="ru-RU" dirty="0"/>
              <a:t> б) моделирование звуковой структуры слова с помощью графических символов. </a:t>
            </a:r>
          </a:p>
          <a:p>
            <a:r>
              <a:rPr lang="ru-RU" dirty="0"/>
              <a:t>в) графо-моторные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930798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4BCBA26E-553C-44CE-9425-2E7FD009B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179" y="870439"/>
            <a:ext cx="6836898" cy="51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3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DEC24-FFC5-47C4-9176-BD03F2EB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1792"/>
            <a:ext cx="8596668" cy="795130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  <a:latin typeface="Arial" panose="020B0604020202020204" pitchFamily="34" charset="0"/>
              </a:rPr>
              <a:t>Основные компоненты процесса письма,</a:t>
            </a:r>
            <a:br>
              <a:rPr lang="ru-RU" sz="2000" dirty="0"/>
            </a:br>
            <a:r>
              <a:rPr lang="ru-RU" sz="2000" dirty="0">
                <a:effectLst/>
                <a:latin typeface="Arial" panose="020B0604020202020204" pitchFamily="34" charset="0"/>
              </a:rPr>
              <a:t>их функциональное значение и задействованные зоны мозга</a:t>
            </a:r>
            <a:endParaRPr lang="ru-RU" sz="20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AD77885-CA10-DDD3-7F8E-F268095501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456326"/>
              </p:ext>
            </p:extLst>
          </p:nvPr>
        </p:nvGraphicFramePr>
        <p:xfrm>
          <a:off x="437322" y="1062444"/>
          <a:ext cx="11337234" cy="554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828">
                  <a:extLst>
                    <a:ext uri="{9D8B030D-6E8A-4147-A177-3AD203B41FA5}">
                      <a16:colId xmlns:a16="http://schemas.microsoft.com/office/drawing/2014/main" val="1363541045"/>
                    </a:ext>
                  </a:extLst>
                </a:gridCol>
                <a:gridCol w="5022249">
                  <a:extLst>
                    <a:ext uri="{9D8B030D-6E8A-4147-A177-3AD203B41FA5}">
                      <a16:colId xmlns:a16="http://schemas.microsoft.com/office/drawing/2014/main" val="1050945783"/>
                    </a:ext>
                  </a:extLst>
                </a:gridCol>
                <a:gridCol w="2497157">
                  <a:extLst>
                    <a:ext uri="{9D8B030D-6E8A-4147-A177-3AD203B41FA5}">
                      <a16:colId xmlns:a16="http://schemas.microsoft.com/office/drawing/2014/main" val="3494611472"/>
                    </a:ext>
                  </a:extLst>
                </a:gridCol>
              </a:tblGrid>
              <a:tr h="78888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Функциональное значение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мозга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21393"/>
                  </a:ext>
                </a:extLst>
              </a:tr>
              <a:tr h="58934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Зрительный образ буквы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элементов, включенных в букву, различение письменных и печатных букв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Затылочная кора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97683"/>
                  </a:ext>
                </a:extLst>
              </a:tr>
              <a:tr h="704636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Зрительно-пространственный образ буквы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Различение букв, имеющих сходные конструкции (н – п, з – ь) и пространственные детали (ш – щ, у – ц, б – д), положение буквы в зеркальном пространстве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Теменно-височно-затылочная подобласть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857326"/>
                  </a:ext>
                </a:extLst>
              </a:tr>
              <a:tr h="45705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Исполнение написания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Схема движения, соответствую щ а я образу буквы.</a:t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Тонкие движения руки, плавность перехода от одного элемента к другому, от одной буквы к другой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Теменная область</a:t>
                      </a:r>
                    </a:p>
                    <a:p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Заднее-лобная (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премоторная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область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803438"/>
                  </a:ext>
                </a:extLst>
              </a:tr>
              <a:tr h="457052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Инициация написания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Постановка целей; выбор программы сочетаний букв, слов; контроль за написанием с пониманием смысла; расстановка знаков препинания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Лобные отделы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3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396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A70F9B1-D3B7-892B-13B9-645214CFD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97011"/>
              </p:ext>
            </p:extLst>
          </p:nvPr>
        </p:nvGraphicFramePr>
        <p:xfrm>
          <a:off x="677863" y="371061"/>
          <a:ext cx="10904538" cy="61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789">
                  <a:extLst>
                    <a:ext uri="{9D8B030D-6E8A-4147-A177-3AD203B41FA5}">
                      <a16:colId xmlns:a16="http://schemas.microsoft.com/office/drawing/2014/main" val="4131144813"/>
                    </a:ext>
                  </a:extLst>
                </a:gridCol>
                <a:gridCol w="3971903">
                  <a:extLst>
                    <a:ext uri="{9D8B030D-6E8A-4147-A177-3AD203B41FA5}">
                      <a16:colId xmlns:a16="http://schemas.microsoft.com/office/drawing/2014/main" val="1103072307"/>
                    </a:ext>
                  </a:extLst>
                </a:gridCol>
                <a:gridCol w="3634846">
                  <a:extLst>
                    <a:ext uri="{9D8B030D-6E8A-4147-A177-3AD203B41FA5}">
                      <a16:colId xmlns:a16="http://schemas.microsoft.com/office/drawing/2014/main" val="3629663914"/>
                    </a:ext>
                  </a:extLst>
                </a:gridCol>
              </a:tblGrid>
              <a:tr h="53768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Функциональное значение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Зона мозга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68952"/>
                  </a:ext>
                </a:extLst>
              </a:tr>
              <a:tr h="92805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Соотнесение звука и буквы через проговаривание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Различение сходных по артикуляции звуков (д – н, б – м), а также дифференцировка звуков в сложных сочетаниях согласных (кораблекрушение, подполковник)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Теменная область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70405"/>
                  </a:ext>
                </a:extLst>
              </a:tr>
              <a:tr h="5376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Восприятие звуков речи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Различение звуков, сходных по звучанию, но с различным или особым написанием: глухие</a:t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звонкие согласные; твердые и мягкие гласные; написание с мягким знаком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Верхневисочная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зона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67677"/>
                  </a:ext>
                </a:extLst>
              </a:tr>
              <a:tr h="5376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Слухоречевая память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Удержание в кратковременной памяти материала, требующего перевода в письменную речь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Широкая височная зона</a:t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933703"/>
                  </a:ext>
                </a:extLst>
              </a:tr>
              <a:tr h="53768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Стабильность написания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Равномерность темпа письма; сохранение размера букв по всей длине строки, от начала до конца страницы; соразмерность интервалов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Глубинные структуры мозг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78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09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4B7EC-4C62-408F-B514-2048BF0A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настоящее время увеличивается количество детей с пограничными и сочетанными нарушениями развития, которых нельзя с достаточной определенностью отнести ни к одному из традиционно выделяемых видов психического </a:t>
            </a:r>
            <a:r>
              <a:rPr lang="ru-RU" sz="2400" dirty="0" err="1"/>
              <a:t>дизонтогенеза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0184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5BBFC83-9714-4355-B799-5080A349F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903303"/>
            <a:ext cx="7343489" cy="5500445"/>
          </a:xfrm>
        </p:spPr>
      </p:pic>
    </p:spTree>
    <p:extLst>
      <p:ext uri="{BB962C8B-B14F-4D97-AF65-F5344CB8AC3E}">
        <p14:creationId xmlns:p14="http://schemas.microsoft.com/office/powerpoint/2010/main" val="371797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докумен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87B34A2-1B11-4AAB-B33A-660419F3B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082167"/>
            <a:ext cx="7042252" cy="527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06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28FBB3B-B7A8-47C8-8397-94517DD66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968604"/>
            <a:ext cx="7540335" cy="56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79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7B85682-940E-4E46-9020-22F8B0EF2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96" y="778937"/>
            <a:ext cx="7844625" cy="58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5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A1655271-F4A2-42A1-9427-8AE03BAD4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358" y="1644522"/>
            <a:ext cx="9332844" cy="3568958"/>
          </a:xfrm>
        </p:spPr>
        <p:txBody>
          <a:bodyPr anchor="ctr">
            <a:normAutofit/>
          </a:bodyPr>
          <a:lstStyle/>
          <a:p>
            <a:r>
              <a:rPr lang="ru-RU" dirty="0" err="1"/>
              <a:t>Дискалькулия</a:t>
            </a:r>
            <a:r>
              <a:rPr lang="ru-RU" dirty="0"/>
              <a:t> – комплекс нарушений понимания логики математических действий, закономерностей преобразования чисел и их соотношений, непонимание условий задач.</a:t>
            </a:r>
          </a:p>
        </p:txBody>
      </p:sp>
    </p:spTree>
    <p:extLst>
      <p:ext uri="{BB962C8B-B14F-4D97-AF65-F5344CB8AC3E}">
        <p14:creationId xmlns:p14="http://schemas.microsoft.com/office/powerpoint/2010/main" val="198349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01BC-2DFC-43A0-9BF8-49A7BC31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32" y="503584"/>
            <a:ext cx="7773338" cy="715616"/>
          </a:xfrm>
        </p:spPr>
        <p:txBody>
          <a:bodyPr>
            <a:normAutofit/>
          </a:bodyPr>
          <a:lstStyle/>
          <a:p>
            <a:r>
              <a:rPr lang="ru-RU" dirty="0"/>
              <a:t>Симптомы </a:t>
            </a:r>
            <a:r>
              <a:rPr lang="ru-RU" dirty="0" err="1"/>
              <a:t>дискалькулии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CB6AC0-7D81-4A2F-9A86-393CB72C78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583" y="1219199"/>
            <a:ext cx="9478617" cy="5261113"/>
          </a:xfrm>
        </p:spPr>
        <p:txBody>
          <a:bodyPr>
            <a:normAutofit/>
          </a:bodyPr>
          <a:lstStyle/>
          <a:p>
            <a:r>
              <a:rPr lang="ru-RU" dirty="0"/>
              <a:t>Ошибки в назывании чисел.</a:t>
            </a:r>
          </a:p>
          <a:p>
            <a:r>
              <a:rPr lang="ru-RU" dirty="0"/>
              <a:t>Запоминание порядка следования чисел без понимания их значений.</a:t>
            </a:r>
          </a:p>
          <a:p>
            <a:r>
              <a:rPr lang="ru-RU" dirty="0"/>
              <a:t>Затруднения с определением места числа среди остальных чисел.</a:t>
            </a:r>
          </a:p>
          <a:p>
            <a:r>
              <a:rPr lang="ru-RU" dirty="0"/>
              <a:t>Недостаточное знание математической терминологии.</a:t>
            </a:r>
          </a:p>
          <a:p>
            <a:r>
              <a:rPr lang="ru-RU" dirty="0"/>
              <a:t>Сложности в разложении числа на слагаемые.</a:t>
            </a:r>
          </a:p>
          <a:p>
            <a:r>
              <a:rPr lang="ru-RU" dirty="0"/>
              <a:t>Невозможность распределить числа по закономерности больше-меньше.</a:t>
            </a:r>
          </a:p>
          <a:p>
            <a:r>
              <a:rPr lang="ru-RU" dirty="0"/>
              <a:t>Ошибки в написании чисел.</a:t>
            </a:r>
          </a:p>
          <a:p>
            <a:r>
              <a:rPr lang="ru-RU" dirty="0"/>
              <a:t>Выполнение только элементарных арифметических операций, причём исключительно путём ручного счёта.</a:t>
            </a:r>
          </a:p>
          <a:p>
            <a:r>
              <a:rPr lang="ru-RU" dirty="0"/>
              <a:t>Мыслительные процессы предельно конкретны, задачи воспринимаются только при наличии предметного условия.</a:t>
            </a:r>
          </a:p>
          <a:p>
            <a:r>
              <a:rPr lang="ru-RU" dirty="0"/>
              <a:t>Затруднения при выполнении последовательных арифметических действий.</a:t>
            </a:r>
          </a:p>
          <a:p>
            <a:r>
              <a:rPr lang="ru-RU" dirty="0"/>
              <a:t>Значительные сложности или полная невозможность выполнения действий со сложными числами.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095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6C879-FB5E-48E3-8FA5-E086DE56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332" y="260649"/>
            <a:ext cx="7773338" cy="720841"/>
          </a:xfrm>
        </p:spPr>
        <p:txBody>
          <a:bodyPr>
            <a:normAutofit/>
          </a:bodyPr>
          <a:lstStyle/>
          <a:p>
            <a:r>
              <a:rPr lang="ru-RU" dirty="0"/>
              <a:t>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848AC-DC58-414A-A716-3B18D43E87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8052" y="981489"/>
            <a:ext cx="9664148" cy="539983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Коррекция обучением.</a:t>
            </a:r>
            <a:r>
              <a:rPr lang="ru-RU" dirty="0"/>
              <a:t> Для ребенка с СРРШН к основной программе обучения создается дополнительная, ориентированная на формирование определенного навыка. Используются методы, вовлекающие в процесс сразу несколько модальностей (слуховую, зрительную, двигательную, артикуляционную).</a:t>
            </a:r>
          </a:p>
          <a:p>
            <a:r>
              <a:rPr lang="ru-RU" b="1" dirty="0"/>
              <a:t>Нейропсихологическая коррекция.</a:t>
            </a:r>
            <a:r>
              <a:rPr lang="ru-RU" dirty="0"/>
              <a:t> Используется интегративный метод, направленный на усвоение фонетических сочетаний, пространственной структуры слов и чисел. Применяются техники, активизирующие компенсаторные механизмы – стимульный материал активизирует наиболее функциональные зоны </a:t>
            </a:r>
            <a:r>
              <a:rPr lang="ru-RU" dirty="0" err="1"/>
              <a:t>коры</a:t>
            </a:r>
            <a:r>
              <a:rPr lang="ru-RU" dirty="0"/>
              <a:t>, позволяет «обойти» существующие слабые связи.</a:t>
            </a:r>
          </a:p>
          <a:p>
            <a:r>
              <a:rPr lang="ru-RU" b="1" dirty="0"/>
              <a:t>Коррекция нарушений письменной речи. </a:t>
            </a:r>
            <a:r>
              <a:rPr lang="ru-RU" dirty="0"/>
              <a:t>Цель упражнений и игр – развитие грамматически правильной устной речи, понимания </a:t>
            </a:r>
            <a:r>
              <a:rPr lang="ru-RU" dirty="0" err="1"/>
              <a:t>звуко</a:t>
            </a:r>
            <a:r>
              <a:rPr lang="ru-RU" dirty="0"/>
              <a:t>-буквенных связей, тренировка навыков вербального и зрительного анализа, синтеза, коррекция навыков чтения. Отрабатывается графо-моторная координация, умение анализировать грамматический строй речи, синтаксическое построение предложения. </a:t>
            </a:r>
          </a:p>
          <a:p>
            <a:r>
              <a:rPr lang="ru-RU" b="1" dirty="0"/>
              <a:t>Детская и семейная психотерапия.</a:t>
            </a:r>
            <a:r>
              <a:rPr lang="ru-RU" dirty="0"/>
              <a:t> Индивидуальные сеансы и групповые встречи проводятся с целью коррекции эмоционального состояния, выработки навыков социального взаимодействия. Распространен когнитивно-</a:t>
            </a:r>
            <a:r>
              <a:rPr lang="ru-RU" dirty="0" err="1"/>
              <a:t>бихевиоральный</a:t>
            </a:r>
            <a:r>
              <a:rPr lang="ru-RU" dirty="0"/>
              <a:t> подход. Техники направленны на </a:t>
            </a:r>
            <a:r>
              <a:rPr lang="ru-RU" dirty="0" err="1"/>
              <a:t>осознавание</a:t>
            </a:r>
            <a:r>
              <a:rPr lang="ru-RU" dirty="0"/>
              <a:t> и проработку негативных эмоций (депрессии, гнева, тревожности).</a:t>
            </a:r>
          </a:p>
          <a:p>
            <a:r>
              <a:rPr lang="ru-RU" b="1" dirty="0"/>
              <a:t>Фармакотерапия.</a:t>
            </a:r>
            <a:r>
              <a:rPr lang="ru-RU" dirty="0"/>
              <a:t> Используется при выраженных поведенческих, аффективных нарушениях. При депрессивной, тревожно-депрессивной симптоматике назначаются антидепрессанты группы ингибиторов обратного захвата серотонина. Тревожный компонент дополнительно корректируется транквилизаторами. При гиперактивности, возбуждении используются психостимулирующие препараты.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59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F4110-A236-864F-D181-0211C5F6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формирования ЗПР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4BFDB-6E60-10F8-CE7A-05E985C6FB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Arial" panose="020B0604020202020204" pitchFamily="34" charset="0"/>
              </a:rPr>
              <a:t>Первый механизм формирования ЗПР связан с первичной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незрелостью эмоционально-волевой сферы, т. е. с легкими формами психофизического и психического инфантилизма.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Второй механизм формирования ЗПР является следствием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стойких </a:t>
            </a:r>
            <a:r>
              <a:rPr lang="ru-RU" dirty="0" err="1">
                <a:effectLst/>
                <a:latin typeface="Arial" panose="020B0604020202020204" pitchFamily="34" charset="0"/>
              </a:rPr>
              <a:t>церебрастенических</a:t>
            </a:r>
            <a:r>
              <a:rPr lang="ru-RU" dirty="0">
                <a:effectLst/>
                <a:latin typeface="Arial" panose="020B0604020202020204" pitchFamily="34" charset="0"/>
              </a:rPr>
              <a:t> состояний, обусловленных биологическими факторами.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BB1BA-F32D-C03D-097D-D58B95F8ED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effectLst/>
                <a:latin typeface="Arial" panose="020B0604020202020204" pitchFamily="34" charset="0"/>
              </a:rPr>
              <a:t>ЗПР конституционального происхождения;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ЗПР соматогенного происхождения;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ЗПР психогенного происхождения;</a:t>
            </a:r>
          </a:p>
          <a:p>
            <a:r>
              <a:rPr lang="ru-RU" dirty="0">
                <a:effectLst/>
                <a:latin typeface="Arial" panose="020B0604020202020204" pitchFamily="34" charset="0"/>
              </a:rPr>
              <a:t>ЗПР церебрально-органического генеза.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20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831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Клинические формы ЗПР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67088"/>
            <a:ext cx="10515600" cy="5323523"/>
          </a:xfrm>
        </p:spPr>
        <p:txBody>
          <a:bodyPr>
            <a:normAutofit/>
          </a:bodyPr>
          <a:lstStyle/>
          <a:p>
            <a:r>
              <a:rPr lang="ru-RU" sz="2400" dirty="0" err="1"/>
              <a:t>Церебрастения</a:t>
            </a:r>
            <a:endParaRPr lang="ru-RU" sz="2400" dirty="0"/>
          </a:p>
          <a:p>
            <a:r>
              <a:rPr lang="ru-RU" sz="2400" dirty="0"/>
              <a:t>синдром дефицита внимания с гиперактивностью</a:t>
            </a:r>
          </a:p>
          <a:p>
            <a:r>
              <a:rPr lang="ru-RU" sz="2400" dirty="0"/>
              <a:t>Психический инфантилизм (простой неосложненный инфантилизм, синдром </a:t>
            </a:r>
            <a:r>
              <a:rPr lang="ru-RU" sz="2400" dirty="0" err="1"/>
              <a:t>церебрастенического</a:t>
            </a:r>
            <a:r>
              <a:rPr lang="ru-RU" sz="2400" dirty="0"/>
              <a:t> инфантилизма, синдром </a:t>
            </a:r>
            <a:r>
              <a:rPr lang="ru-RU" sz="2400" dirty="0" err="1"/>
              <a:t>невратоподобного</a:t>
            </a:r>
            <a:r>
              <a:rPr lang="ru-RU" sz="2400" dirty="0"/>
              <a:t> инфантилизма, органический инфантилизм) </a:t>
            </a:r>
          </a:p>
          <a:p>
            <a:r>
              <a:rPr lang="ru-RU" sz="2400" dirty="0"/>
              <a:t> задержка развития речи</a:t>
            </a:r>
          </a:p>
          <a:p>
            <a:r>
              <a:rPr lang="ru-RU" sz="2400" dirty="0"/>
              <a:t>общее речевое недоразвитие</a:t>
            </a:r>
          </a:p>
          <a:p>
            <a:r>
              <a:rPr lang="ru-RU" sz="2400" dirty="0"/>
              <a:t> задержка развития школьных навыков (чтение, письмо, счет)</a:t>
            </a:r>
          </a:p>
          <a:p>
            <a:r>
              <a:rPr lang="ru-RU" sz="2400" dirty="0"/>
              <a:t> задержка развития моторики</a:t>
            </a:r>
          </a:p>
          <a:p>
            <a:r>
              <a:rPr lang="ru-RU" sz="2400" dirty="0"/>
              <a:t>задержка развития при двигательных нарушениях (детские церебральные параличи).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3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55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Церебрастения</a:t>
            </a:r>
            <a:r>
              <a:rPr lang="ru-RU" b="1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525"/>
            <a:ext cx="10515600" cy="5112438"/>
          </a:xfrm>
        </p:spPr>
        <p:txBody>
          <a:bodyPr>
            <a:normAutofit/>
          </a:bodyPr>
          <a:lstStyle/>
          <a:p>
            <a:r>
              <a:rPr lang="ru-RU" dirty="0"/>
              <a:t>В основе </a:t>
            </a:r>
            <a:r>
              <a:rPr lang="ru-RU" dirty="0" err="1"/>
              <a:t>церебрастении</a:t>
            </a:r>
            <a:r>
              <a:rPr lang="ru-RU" dirty="0"/>
              <a:t> (</a:t>
            </a:r>
            <a:r>
              <a:rPr lang="ru-RU" dirty="0" err="1"/>
              <a:t>церебрастенического</a:t>
            </a:r>
            <a:r>
              <a:rPr lang="ru-RU" dirty="0"/>
              <a:t> синдрома) лежит истощаемость психических функций, отвечающих за познавательные способности: внимания, памяти, произвольной деятельности, эмоций.</a:t>
            </a:r>
          </a:p>
          <a:p>
            <a:r>
              <a:rPr lang="ru-RU" dirty="0"/>
              <a:t>жалобы на повышенную утомляемость, вялость, слабость, постоянное чувство усталости и разбитости, «упадок сил», на головную боль в виде обруча. </a:t>
            </a:r>
          </a:p>
          <a:p>
            <a:r>
              <a:rPr lang="ru-RU" dirty="0"/>
              <a:t>характерна вегетативно-сосудистая лабильность в виде склонности к обморокам, плохой переносимости вестибулярных нагрузок (транспорт, качели, упражнения с вращением), неустойчивости к температурным воздействиям (переохлаждение зимой, перегревание летом), склонности к частым субфебрильным реакциям и экссудативно-катаральным проявлениям. </a:t>
            </a:r>
          </a:p>
          <a:p>
            <a:r>
              <a:rPr lang="ru-RU" dirty="0"/>
              <a:t>Сон беспокойный с частыми ночными пробуждениями, наблюдается склонность к ночным страхам и </a:t>
            </a:r>
            <a:r>
              <a:rPr lang="ru-RU" dirty="0" err="1"/>
              <a:t>сноговорению</a:t>
            </a:r>
            <a:r>
              <a:rPr lang="ru-RU" dirty="0"/>
              <a:t>. Отмечается плохой аппетит.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1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8C5F26-D3CF-4160-8F8D-A005D0DDE4A1}"/>
              </a:ext>
            </a:extLst>
          </p:cNvPr>
          <p:cNvSpPr/>
          <p:nvPr/>
        </p:nvSpPr>
        <p:spPr>
          <a:xfrm>
            <a:off x="1738314" y="214313"/>
            <a:ext cx="864393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психологии аномального развития принята типология нарушенного развития В.В.Лебединского (1985, 2003)</a:t>
            </a:r>
            <a:r>
              <a:rPr lang="ru-RU" sz="28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166915" name="Group 3">
            <a:extLst>
              <a:ext uri="{FF2B5EF4-FFF2-40B4-BE49-F238E27FC236}">
                <a16:creationId xmlns:a16="http://schemas.microsoft.com/office/drawing/2014/main" id="{ED014007-48BA-4FFB-B5B5-050B641BE2CE}"/>
              </a:ext>
            </a:extLst>
          </p:cNvPr>
          <p:cNvGraphicFramePr>
            <a:graphicFrameLocks noGrp="1"/>
          </p:cNvGraphicFramePr>
          <p:nvPr/>
        </p:nvGraphicFramePr>
        <p:xfrm>
          <a:off x="2063750" y="1916113"/>
          <a:ext cx="7848600" cy="4148138"/>
        </p:xfrm>
        <a:graphic>
          <a:graphicData uri="http://schemas.openxmlformats.org/drawingml/2006/table">
            <a:tbl>
              <a:tblPr/>
              <a:tblGrid>
                <a:gridCol w="77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2B2BFE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BF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 ДИЗОНТОГЕНЕЗА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B2BF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НЕДОРАЗВИТИЕ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ОСТАНОВКА РАЗВИТИЯ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ЗАДЕРЖАННОЕ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F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ПОВРЕЖДЕННОЕ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63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300"/>
                          </a:solidFill>
                          <a:effectLst/>
                          <a:latin typeface="Times New Roman" pitchFamily="18" charset="0"/>
                        </a:rPr>
                        <a:t>ПОЛОМКА РАЗВИТИЯ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63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ДЕФИЦИТАРНОЕ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ИСКАЖЕННОЕ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АСИНХРОНИЯ РАЗВИТИЯ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101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ДИСГАРМОНИЧЕСКОЕ РАЗВИТИЕ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E0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53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DCD29-94FA-478E-A937-8A53014F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6104"/>
          </a:xfrm>
        </p:spPr>
        <p:txBody>
          <a:bodyPr>
            <a:normAutofit/>
          </a:bodyPr>
          <a:lstStyle/>
          <a:p>
            <a:r>
              <a:rPr lang="ru-RU" sz="2400" dirty="0"/>
              <a:t>Рекомендации по работе с детьми с ЦАС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D7E81-2EFF-4733-AE32-0230563A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45705"/>
            <a:ext cx="8596668" cy="479565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Соблюдение режима</a:t>
            </a:r>
          </a:p>
          <a:p>
            <a:r>
              <a:rPr lang="ru-RU" dirty="0"/>
              <a:t>Обязательные прогулки</a:t>
            </a:r>
          </a:p>
          <a:p>
            <a:r>
              <a:rPr lang="ru-RU" dirty="0"/>
              <a:t>Свежий воздух</a:t>
            </a:r>
          </a:p>
          <a:p>
            <a:r>
              <a:rPr lang="ru-RU" dirty="0" err="1"/>
              <a:t>Дозированность</a:t>
            </a:r>
            <a:r>
              <a:rPr lang="ru-RU" dirty="0"/>
              <a:t> нагрузки</a:t>
            </a:r>
          </a:p>
          <a:p>
            <a:r>
              <a:rPr lang="ru-RU" dirty="0"/>
              <a:t>Физическая нагрузка, но она не должна вызывать переутомление</a:t>
            </a:r>
          </a:p>
          <a:p>
            <a:r>
              <a:rPr lang="ru-RU" dirty="0"/>
              <a:t>Занятия лучше проводить в первой половине дня, при возможности в индивидуальном режиме.</a:t>
            </a:r>
          </a:p>
          <a:p>
            <a:r>
              <a:rPr lang="ru-RU" dirty="0"/>
              <a:t>Акустический режим</a:t>
            </a:r>
          </a:p>
          <a:p>
            <a:r>
              <a:rPr lang="ru-RU" dirty="0"/>
              <a:t>Уменьшение раздражителей</a:t>
            </a:r>
          </a:p>
          <a:p>
            <a:r>
              <a:rPr lang="ru-RU" dirty="0"/>
              <a:t>Ребенок должен иметь возможность отдохнуть в тихом, хорошо проветренном помещении</a:t>
            </a:r>
          </a:p>
          <a:p>
            <a:r>
              <a:rPr lang="ru-RU" dirty="0"/>
              <a:t>Обязательна консультация у невролога (назначение препаратов поддерживающей медикаментозной терапии)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8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5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Синдром дефицита внимания</a:t>
            </a:r>
            <a:r>
              <a:rPr lang="en-US" b="1" dirty="0"/>
              <a:t> </a:t>
            </a:r>
            <a:r>
              <a:rPr lang="ru-RU" b="1" dirty="0"/>
              <a:t>с </a:t>
            </a:r>
            <a:r>
              <a:rPr lang="ru-RU" b="1" dirty="0" err="1"/>
              <a:t>гиперактивностью</a:t>
            </a:r>
            <a:r>
              <a:rPr lang="ru-RU" b="1" dirty="0"/>
              <a:t> (СДВГ)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Главным симптомом является нарушение концентрации, устойчивости и переключаемости активного внимания. Преобладает пассивное внимание. Это проявляется трудностью сосредоточения на занятиях, повышенной отвлекаемостью.</a:t>
            </a:r>
          </a:p>
          <a:p>
            <a:r>
              <a:rPr lang="ru-RU" sz="2400" dirty="0"/>
              <a:t>Клиническую картину СДВГ определяют избыточная двигательная активность, расстройства внимания и импульсивность поведения, которые сопровождаются слабой успеваемостью в школе, заниженной самооценкой. Характерная для детей с СДВГ двигательная неловкость обусловлена статико-локомоторной недостаточностью.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7620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3CE0495B-60BB-4CAE-AE01-F6CF72F2C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ru-RU" sz="3200">
                <a:solidFill>
                  <a:srgbClr val="00B050"/>
                </a:solidFill>
                <a:latin typeface="Comic Sans MS" panose="030F0702030302020204" pitchFamily="66" charset="0"/>
                <a:ea typeface="Arial Unicode MS" pitchFamily="34" charset="-128"/>
              </a:rPr>
              <a:t>В течение 6 мес до постановки диагноза должны наблюдаться 6 из 9 симптомов нарушения внимания</a:t>
            </a:r>
            <a:r>
              <a:rPr lang="ru-RU" altLang="ru-RU" sz="3200">
                <a:solidFill>
                  <a:srgbClr val="00B050"/>
                </a:solidFill>
                <a:latin typeface="Comic Sans MS" panose="030F0702030302020204" pitchFamily="66" charset="0"/>
                <a:ea typeface="Arial Unicode MS" pitchFamily="34" charset="-128"/>
              </a:rPr>
              <a:t>:</a:t>
            </a:r>
            <a:endParaRPr lang="ru-RU" altLang="ru-RU" sz="32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3" name="Содержимое 2">
            <a:extLst>
              <a:ext uri="{FF2B5EF4-FFF2-40B4-BE49-F238E27FC236}">
                <a16:creationId xmlns:a16="http://schemas.microsoft.com/office/drawing/2014/main" id="{D0B1BD09-48B3-498A-906D-5CE466481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обращает внимания на детали и допускает ошибки в работе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с трудом поддерживает внимание в работе и игре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слушает то, что ему говорят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в состоянии следовать инструкциям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может организовать игру или деятельность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имеет сложности в выполнении заданий, требующих длительной концентрации внимания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часто теряет вещи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часто и легко отвлекается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бывает забывчив</a:t>
            </a:r>
            <a:endParaRPr lang="ru-RU" altLang="ru-RU" sz="2400"/>
          </a:p>
        </p:txBody>
      </p:sp>
      <p:pic>
        <p:nvPicPr>
          <p:cNvPr id="10244" name="Picture 2" descr="Гиперактивный ребенок">
            <a:hlinkClick r:id="rId2" tooltip="Гиперактивный ребенок в школе"/>
            <a:extLst>
              <a:ext uri="{FF2B5EF4-FFF2-40B4-BE49-F238E27FC236}">
                <a16:creationId xmlns:a16="http://schemas.microsoft.com/office/drawing/2014/main" id="{5BC9E8FA-EDA8-4C9D-9326-ABC03C10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4845050"/>
            <a:ext cx="33480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38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2B02E43F-2E77-4904-AF03-BEE214138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ru-RU" sz="3200">
                <a:solidFill>
                  <a:srgbClr val="00B050"/>
                </a:solidFill>
                <a:latin typeface="Comic Sans MS" panose="030F0702030302020204" pitchFamily="66" charset="0"/>
                <a:ea typeface="Arial Unicode MS" pitchFamily="34" charset="-128"/>
              </a:rPr>
              <a:t>6 из 9 симптомов</a:t>
            </a:r>
            <a:r>
              <a:rPr lang="ru-RU" altLang="ru-RU" sz="3200">
                <a:solidFill>
                  <a:srgbClr val="00B050"/>
                </a:solidFill>
                <a:latin typeface="Comic Sans MS" panose="030F0702030302020204" pitchFamily="66" charset="0"/>
                <a:ea typeface="Arial Unicode MS" pitchFamily="34" charset="-128"/>
              </a:rPr>
              <a:t> </a:t>
            </a:r>
            <a:r>
              <a:rPr lang="en-GB" altLang="ru-RU" sz="3200">
                <a:solidFill>
                  <a:srgbClr val="00B050"/>
                </a:solidFill>
                <a:latin typeface="Comic Sans MS" panose="030F0702030302020204" pitchFamily="66" charset="0"/>
                <a:ea typeface="Arial Unicode MS" pitchFamily="34" charset="-128"/>
              </a:rPr>
              <a:t>гиперактивности и импульсивности:</a:t>
            </a:r>
            <a:endParaRPr lang="ru-RU" altLang="ru-RU" sz="320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Содержимое 2">
            <a:extLst>
              <a:ext uri="{FF2B5EF4-FFF2-40B4-BE49-F238E27FC236}">
                <a16:creationId xmlns:a16="http://schemas.microsoft.com/office/drawing/2014/main" id="{F3FE32CF-B3EB-4AAD-8292-9A1C25E13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может оставаться без движения, совершает суетливые движения руками и ногами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часто вскакивает со своего места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гиперактивность в ситуациях, когда она неприемлема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может играть в «тихие» игры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всегда находится в движении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очень много говорит, отвечает, выкрикивая ответы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отвечает на вопрос, не выслушав его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не может дождаться своей очереди, вырывает/отнимает вещи у других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ru-RU" sz="2400"/>
              <a:t>вмешивается в разговоры и игры других</a:t>
            </a:r>
            <a:endParaRPr lang="ru-RU" altLang="ru-RU" sz="2400"/>
          </a:p>
        </p:txBody>
      </p:sp>
      <p:pic>
        <p:nvPicPr>
          <p:cNvPr id="11268" name="Picture 2" descr="Картинки по запросу гиперактивный ребенок картинки">
            <a:hlinkClick r:id="rId2"/>
            <a:extLst>
              <a:ext uri="{FF2B5EF4-FFF2-40B4-BE49-F238E27FC236}">
                <a16:creationId xmlns:a16="http://schemas.microsoft.com/office/drawing/2014/main" id="{4657204D-BCB0-4BEA-8690-6BF05AFD0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0" y="1417638"/>
            <a:ext cx="2569126" cy="12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Картинки по запросу гиперактивный ребенок картинки">
            <a:hlinkClick r:id="rId4"/>
            <a:extLst>
              <a:ext uri="{FF2B5EF4-FFF2-40B4-BE49-F238E27FC236}">
                <a16:creationId xmlns:a16="http://schemas.microsoft.com/office/drawing/2014/main" id="{203A4419-7AF6-4B02-9832-69EF14D45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470" y="4122667"/>
            <a:ext cx="2271643" cy="227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50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A13A4FED-3F76-4FFC-9086-2C1171E9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00B050"/>
                </a:solidFill>
                <a:latin typeface="Comic Sans MS" panose="030F0702030302020204" pitchFamily="66" charset="0"/>
              </a:rPr>
              <a:t>Помощь</a:t>
            </a:r>
            <a:endParaRPr lang="ru-RU" altLang="ru-RU"/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D39A2604-E445-4694-9121-8D50B107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00213"/>
            <a:ext cx="8229600" cy="4425950"/>
          </a:xfrm>
        </p:spPr>
        <p:txBody>
          <a:bodyPr>
            <a:normAutofit/>
          </a:bodyPr>
          <a:lstStyle/>
          <a:p>
            <a:pPr marL="325438" indent="-325438">
              <a:spcBef>
                <a:spcPts val="800"/>
              </a:spcBef>
              <a:buClr>
                <a:srgbClr val="000000"/>
              </a:buClr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  <a:ea typeface="Arial Unicode MS" pitchFamily="34" charset="-128"/>
              </a:rPr>
              <a:t>Взаимодействие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itchFamily="34" charset="-128"/>
              </a:rPr>
              <a:t>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  <a:ea typeface="Arial Unicode MS" pitchFamily="34" charset="-128"/>
              </a:rPr>
              <a:t>специалистов</a:t>
            </a:r>
            <a:r>
              <a:rPr lang="ru-RU" altLang="ru-RU" sz="2400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itchFamily="34" charset="-128"/>
              </a:rPr>
              <a:t> –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общ</a:t>
            </a:r>
            <a:r>
              <a:rPr lang="ru-RU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ий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принцип</a:t>
            </a:r>
            <a:r>
              <a:rPr lang="en-GB" altLang="ru-RU" sz="2400" dirty="0"/>
              <a:t>: </a:t>
            </a:r>
            <a:r>
              <a:rPr lang="en-GB" altLang="ru-RU" sz="2400" dirty="0" err="1"/>
              <a:t>поведение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ребенка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является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следствием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заболевания</a:t>
            </a:r>
            <a:r>
              <a:rPr lang="en-GB" altLang="ru-RU" sz="2400" dirty="0"/>
              <a:t>, а </a:t>
            </a:r>
            <a:r>
              <a:rPr lang="en-GB" altLang="ru-RU" sz="2400" dirty="0" err="1"/>
              <a:t>не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плохого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воспитания</a:t>
            </a:r>
            <a:r>
              <a:rPr lang="en-GB" altLang="ru-RU" sz="2400" dirty="0"/>
              <a:t>, </a:t>
            </a:r>
            <a:r>
              <a:rPr lang="en-GB" altLang="ru-RU" sz="2400" dirty="0" err="1"/>
              <a:t>ребенок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страдает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от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собственного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поведения</a:t>
            </a:r>
            <a:r>
              <a:rPr lang="en-GB" altLang="ru-RU" sz="2400" dirty="0"/>
              <a:t> и, в </a:t>
            </a:r>
            <a:r>
              <a:rPr lang="en-GB" altLang="ru-RU" sz="2400" dirty="0" err="1"/>
              <a:t>то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же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время</a:t>
            </a:r>
            <a:r>
              <a:rPr lang="en-GB" altLang="ru-RU" sz="2400" dirty="0"/>
              <a:t>, </a:t>
            </a:r>
            <a:r>
              <a:rPr lang="en-GB" altLang="ru-RU" sz="2400" dirty="0" err="1"/>
              <a:t>не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может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его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контролировать</a:t>
            </a:r>
            <a:endParaRPr lang="en-GB" altLang="ru-RU" sz="2400" dirty="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r>
              <a:rPr lang="en-GB" altLang="ru-RU" sz="2400" dirty="0" err="1"/>
              <a:t>Не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следует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объяснять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причину</a:t>
            </a:r>
            <a:r>
              <a:rPr lang="en-GB" altLang="ru-RU" sz="2400" dirty="0"/>
              <a:t> </a:t>
            </a:r>
            <a:r>
              <a:rPr lang="en-GB" altLang="ru-RU" sz="2400" dirty="0" err="1"/>
              <a:t>поведения</a:t>
            </a:r>
            <a:r>
              <a:rPr lang="en-GB" altLang="ru-RU" sz="2400" dirty="0"/>
              <a:t> </a:t>
            </a:r>
            <a:r>
              <a:rPr lang="en-GB" altLang="ru-RU" sz="2400" dirty="0" err="1"/>
              <a:t>ребенка</a:t>
            </a:r>
            <a:r>
              <a:rPr lang="en-GB" altLang="ru-RU" sz="2400" dirty="0"/>
              <a:t> 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неправильным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воспитанием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» </a:t>
            </a:r>
            <a:r>
              <a:rPr lang="en-GB" altLang="ru-RU" sz="2400" dirty="0"/>
              <a:t>и 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неправильным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поведением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родителей</a:t>
            </a:r>
            <a:r>
              <a:rPr lang="en-GB" alt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</a:p>
          <a:p>
            <a:pPr marL="325438" indent="-325438"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endParaRPr lang="ru-RU" altLang="ru-RU" sz="2400" dirty="0"/>
          </a:p>
        </p:txBody>
      </p:sp>
      <p:pic>
        <p:nvPicPr>
          <p:cNvPr id="22532" name="Picture 2" descr="Картинки по запросу картинки взаимодействие специалистов">
            <a:hlinkClick r:id="rId2"/>
            <a:extLst>
              <a:ext uri="{FF2B5EF4-FFF2-40B4-BE49-F238E27FC236}">
                <a16:creationId xmlns:a16="http://schemas.microsoft.com/office/drawing/2014/main" id="{BE876FDC-3511-40B1-A3FF-26132A961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62" y="0"/>
            <a:ext cx="1871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33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36DE19FE-6DFE-41E0-B5AF-6F13ADE9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238" y="274639"/>
            <a:ext cx="5770562" cy="1570037"/>
          </a:xfrm>
        </p:spPr>
        <p:txBody>
          <a:bodyPr/>
          <a:lstStyle/>
          <a:p>
            <a:pPr eaLnBrk="1" hangingPunct="1"/>
            <a:r>
              <a:rPr lang="en-GB" altLang="ru-RU" sz="4000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Советы</a:t>
            </a:r>
            <a:r>
              <a:rPr lang="en-GB" altLang="ru-RU" sz="4000" dirty="0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 </a:t>
            </a:r>
            <a:r>
              <a:rPr lang="en-GB" altLang="ru-RU" sz="4000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родителям</a:t>
            </a:r>
            <a:r>
              <a:rPr lang="en-GB" altLang="ru-RU" sz="4000" dirty="0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 </a:t>
            </a:r>
            <a:r>
              <a:rPr lang="en-GB" altLang="ru-RU" sz="4000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по</a:t>
            </a:r>
            <a:r>
              <a:rPr lang="en-GB" altLang="ru-RU" sz="4000" dirty="0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 </a:t>
            </a:r>
            <a:r>
              <a:rPr lang="en-GB" altLang="ru-RU" sz="4000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общению</a:t>
            </a:r>
            <a:r>
              <a:rPr lang="en-GB" altLang="ru-RU" sz="4000" dirty="0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 с </a:t>
            </a:r>
            <a:r>
              <a:rPr lang="en-GB" altLang="ru-RU" sz="4000" dirty="0" err="1">
                <a:solidFill>
                  <a:schemeClr val="tx1"/>
                </a:solidFill>
                <a:latin typeface="Comic Sans MS" panose="030F0702030302020204" pitchFamily="66" charset="0"/>
                <a:ea typeface="Arial Unicode MS" pitchFamily="34" charset="-128"/>
              </a:rPr>
              <a:t>детьми</a:t>
            </a:r>
            <a:endParaRPr lang="ru-RU" altLang="ru-RU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FB51653-0C63-4970-9C94-2862187A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989138"/>
            <a:ext cx="8229600" cy="4525962"/>
          </a:xfrm>
        </p:spPr>
        <p:txBody>
          <a:bodyPr rtlCol="0">
            <a:normAutofit/>
          </a:bodyPr>
          <a:lstStyle/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избегание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крайностей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в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общении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повышенные</a:t>
            </a:r>
            <a:r>
              <a:rPr lang="en-GB" sz="2000" dirty="0"/>
              <a:t> </a:t>
            </a:r>
            <a:r>
              <a:rPr lang="en-GB" sz="2000" dirty="0" err="1"/>
              <a:t>требования</a:t>
            </a:r>
            <a:r>
              <a:rPr lang="en-GB" sz="2000" dirty="0"/>
              <a:t>, с </a:t>
            </a:r>
            <a:r>
              <a:rPr lang="en-GB" sz="2000" dirty="0" err="1"/>
              <a:t>одной</a:t>
            </a:r>
            <a:r>
              <a:rPr lang="en-GB" sz="2000" dirty="0"/>
              <a:t> </a:t>
            </a:r>
            <a:r>
              <a:rPr lang="en-GB" sz="2000" dirty="0" err="1"/>
              <a:t>стороны</a:t>
            </a:r>
            <a:r>
              <a:rPr lang="en-GB" sz="2000" dirty="0"/>
              <a:t> и </a:t>
            </a:r>
            <a:r>
              <a:rPr lang="en-GB" sz="2000" dirty="0" err="1"/>
              <a:t>вседозволенность</a:t>
            </a:r>
            <a:r>
              <a:rPr lang="en-GB" sz="2000" dirty="0"/>
              <a:t> с </a:t>
            </a:r>
            <a:r>
              <a:rPr lang="en-GB" sz="2000" dirty="0" err="1"/>
              <a:t>другой</a:t>
            </a:r>
            <a:r>
              <a:rPr lang="en-GB" sz="2000" dirty="0"/>
              <a:t>) </a:t>
            </a: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сдерживать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отрицательны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эмоции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например</a:t>
            </a:r>
            <a:r>
              <a:rPr lang="en-GB" sz="2000" dirty="0"/>
              <a:t>, </a:t>
            </a:r>
            <a:r>
              <a:rPr lang="en-GB" sz="2000" dirty="0" err="1"/>
              <a:t>огорчение</a:t>
            </a:r>
            <a:r>
              <a:rPr lang="en-GB" sz="2000" dirty="0"/>
              <a:t> и </a:t>
            </a:r>
            <a:r>
              <a:rPr lang="en-GB" sz="2000" dirty="0" err="1"/>
              <a:t>недовольство</a:t>
            </a:r>
            <a:r>
              <a:rPr lang="en-GB" sz="2000" dirty="0"/>
              <a:t> в </a:t>
            </a:r>
            <a:r>
              <a:rPr lang="en-GB" sz="2000" dirty="0" err="1"/>
              <a:t>связи</a:t>
            </a:r>
            <a:r>
              <a:rPr lang="en-GB" sz="2000" dirty="0"/>
              <a:t> с </a:t>
            </a:r>
            <a:r>
              <a:rPr lang="en-GB" sz="2000" dirty="0" err="1"/>
              <a:t>гиперактивным</a:t>
            </a:r>
            <a:r>
              <a:rPr lang="en-GB" sz="2000" dirty="0"/>
              <a:t> </a:t>
            </a:r>
            <a:r>
              <a:rPr lang="en-GB" sz="2000" dirty="0" err="1"/>
              <a:t>поведением</a:t>
            </a:r>
            <a:r>
              <a:rPr lang="en-GB" sz="2000" dirty="0"/>
              <a:t> </a:t>
            </a:r>
            <a:r>
              <a:rPr lang="en-GB" sz="2000" dirty="0" err="1"/>
              <a:t>ребенка</a:t>
            </a:r>
            <a:r>
              <a:rPr lang="ru-RU" sz="2000" dirty="0"/>
              <a:t>)</a:t>
            </a:r>
            <a:endParaRPr lang="en-GB" sz="2000" dirty="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r>
              <a:rPr lang="en-GB" sz="2000" dirty="0" err="1"/>
              <a:t>избегани</a:t>
            </a:r>
            <a:r>
              <a:rPr lang="ru-RU" sz="2000" dirty="0"/>
              <a:t>е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физического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наказания</a:t>
            </a:r>
            <a:endParaRPr lang="en-GB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r>
              <a:rPr lang="en-GB" sz="2000" dirty="0" err="1"/>
              <a:t>избегать</a:t>
            </a:r>
            <a:r>
              <a:rPr lang="en-GB" sz="2000" dirty="0"/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жестких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оценок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угроз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упреков</a:t>
            </a:r>
            <a:r>
              <a:rPr lang="en-GB" sz="2000" dirty="0"/>
              <a:t>, </a:t>
            </a:r>
            <a:r>
              <a:rPr lang="en-GB" sz="2000" dirty="0" err="1"/>
              <a:t>слов</a:t>
            </a:r>
            <a:r>
              <a:rPr lang="en-GB" sz="2000" dirty="0"/>
              <a:t> «</a:t>
            </a:r>
            <a:r>
              <a:rPr lang="en-GB" sz="2000" dirty="0" err="1"/>
              <a:t>нет</a:t>
            </a:r>
            <a:r>
              <a:rPr lang="en-GB" sz="2000" dirty="0"/>
              <a:t>», «</a:t>
            </a:r>
            <a:r>
              <a:rPr lang="en-GB" sz="2000" dirty="0" err="1"/>
              <a:t>нельзя</a:t>
            </a:r>
            <a:r>
              <a:rPr lang="en-GB" sz="2000" dirty="0"/>
              <a:t>», «</a:t>
            </a:r>
            <a:r>
              <a:rPr lang="en-GB" sz="2000" dirty="0" err="1"/>
              <a:t>прекрати</a:t>
            </a:r>
            <a:r>
              <a:rPr lang="en-GB" sz="2000" dirty="0"/>
              <a:t>», </a:t>
            </a:r>
            <a:r>
              <a:rPr lang="en-GB" sz="2000" dirty="0" err="1"/>
              <a:t>вместо</a:t>
            </a:r>
            <a:r>
              <a:rPr lang="en-GB" sz="2000" dirty="0"/>
              <a:t> </a:t>
            </a:r>
            <a:r>
              <a:rPr lang="en-GB" sz="2000" dirty="0" err="1"/>
              <a:t>этого</a:t>
            </a:r>
            <a:r>
              <a:rPr lang="en-GB" sz="2000" dirty="0"/>
              <a:t> </a:t>
            </a:r>
            <a:r>
              <a:rPr lang="en-GB" sz="2000" dirty="0" err="1"/>
              <a:t>стараться</a:t>
            </a:r>
            <a:r>
              <a:rPr lang="en-GB" sz="2000" dirty="0"/>
              <a:t> </a:t>
            </a:r>
            <a:r>
              <a:rPr lang="en-GB" sz="2000" dirty="0" err="1"/>
              <a:t>переключить</a:t>
            </a:r>
            <a:r>
              <a:rPr lang="en-GB" sz="2000" dirty="0"/>
              <a:t> </a:t>
            </a:r>
            <a:r>
              <a:rPr lang="en-GB" sz="2000" dirty="0" err="1"/>
              <a:t>внимание</a:t>
            </a:r>
            <a:r>
              <a:rPr lang="en-GB" sz="2000" dirty="0"/>
              <a:t> </a:t>
            </a:r>
            <a:r>
              <a:rPr lang="en-GB" sz="2000" dirty="0" err="1"/>
              <a:t>ребенка</a:t>
            </a:r>
            <a:endParaRPr lang="ru-RU" sz="2000" dirty="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r>
              <a:rPr lang="ru-RU" sz="2000" dirty="0"/>
              <a:t>О</a:t>
            </a:r>
            <a:r>
              <a:rPr lang="en-GB" sz="2000" dirty="0" err="1"/>
              <a:t>граничить</a:t>
            </a:r>
            <a:r>
              <a:rPr lang="en-GB" sz="2000" dirty="0"/>
              <a:t> </a:t>
            </a:r>
            <a:r>
              <a:rPr lang="en-GB" sz="2000" dirty="0" err="1"/>
              <a:t>мероприятия</a:t>
            </a:r>
            <a:r>
              <a:rPr lang="en-GB" sz="2000" dirty="0"/>
              <a:t>, </a:t>
            </a:r>
            <a:r>
              <a:rPr lang="en-GB" sz="2000" dirty="0" err="1"/>
              <a:t>связанны</a:t>
            </a:r>
            <a:r>
              <a:rPr lang="ru-RU" sz="2000" dirty="0"/>
              <a:t>е</a:t>
            </a:r>
            <a:r>
              <a:rPr lang="en-GB" sz="2000" dirty="0"/>
              <a:t> с </a:t>
            </a:r>
            <a:r>
              <a:rPr lang="ru-RU" sz="2000" dirty="0"/>
              <a:t>большим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скоплением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Comic Sans MS" pitchFamily="66" charset="0"/>
              </a:rPr>
              <a:t>людей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/>
              <a:t>(даже </a:t>
            </a:r>
            <a:r>
              <a:rPr lang="en-GB" sz="2000" dirty="0" err="1"/>
              <a:t>друзья</a:t>
            </a:r>
            <a:r>
              <a:rPr lang="en-GB" sz="2000" dirty="0"/>
              <a:t> </a:t>
            </a:r>
            <a:r>
              <a:rPr lang="en-GB" sz="2000" dirty="0" err="1"/>
              <a:t>ребенка</a:t>
            </a:r>
            <a:r>
              <a:rPr lang="en-GB" sz="2000" dirty="0"/>
              <a:t> </a:t>
            </a:r>
            <a:r>
              <a:rPr lang="en-GB" sz="2000" dirty="0" err="1"/>
              <a:t>должны</a:t>
            </a:r>
            <a:r>
              <a:rPr lang="en-GB" sz="2000" dirty="0"/>
              <a:t> </a:t>
            </a:r>
            <a:r>
              <a:rPr lang="en-GB" sz="2000" dirty="0" err="1"/>
              <a:t>быть</a:t>
            </a:r>
            <a:r>
              <a:rPr lang="en-GB" sz="2000" dirty="0"/>
              <a:t> </a:t>
            </a:r>
            <a:r>
              <a:rPr lang="en-GB" sz="2000" dirty="0" err="1"/>
              <a:t>уравновешенными</a:t>
            </a:r>
            <a:r>
              <a:rPr lang="en-GB" sz="2000" dirty="0"/>
              <a:t> и </a:t>
            </a:r>
            <a:r>
              <a:rPr lang="en-GB" sz="2000" dirty="0" err="1"/>
              <a:t>спокойными</a:t>
            </a:r>
            <a:r>
              <a:rPr lang="ru-RU" sz="2000" dirty="0"/>
              <a:t>)</a:t>
            </a:r>
            <a:endParaRPr lang="en-GB" sz="2000" dirty="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  <a:defRPr/>
            </a:pPr>
            <a:endParaRPr lang="en-GB" sz="2000" dirty="0"/>
          </a:p>
          <a:p>
            <a:pPr>
              <a:defRPr/>
            </a:pPr>
            <a:endParaRPr lang="ru-RU" sz="2000" dirty="0"/>
          </a:p>
        </p:txBody>
      </p:sp>
      <p:pic>
        <p:nvPicPr>
          <p:cNvPr id="23556" name="Picture 5" descr="Картинки по запросу картинки взаимодействие с родителями в детском саду">
            <a:hlinkClick r:id="rId2"/>
            <a:extLst>
              <a:ext uri="{FF2B5EF4-FFF2-40B4-BE49-F238E27FC236}">
                <a16:creationId xmlns:a16="http://schemas.microsoft.com/office/drawing/2014/main" id="{89043C7D-C71B-437C-8FD5-84714E9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60351"/>
            <a:ext cx="15128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8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79F17-8E8B-4E57-9FA0-8F4CD05FC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4000">
                <a:solidFill>
                  <a:srgbClr val="00B05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Советы родителям по обучению детей</a:t>
            </a:r>
            <a:endParaRPr lang="ru-RU" sz="400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5603" name="Содержимое 2">
            <a:extLst>
              <a:ext uri="{FF2B5EF4-FFF2-40B4-BE49-F238E27FC236}">
                <a16:creationId xmlns:a16="http://schemas.microsoft.com/office/drawing/2014/main" id="{79260A9D-6CE0-4413-8B5A-E958C3CC1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5438" indent="-325438">
              <a:spcBef>
                <a:spcPts val="800"/>
              </a:spcBef>
              <a:buClr>
                <a:srgbClr val="000000"/>
              </a:buClr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r>
              <a:rPr lang="en-GB" altLang="ru-RU"/>
              <a:t>общий принцип ― </a:t>
            </a:r>
            <a:r>
              <a:rPr lang="en-GB" altLang="ru-RU">
                <a:solidFill>
                  <a:srgbClr val="FF0000"/>
                </a:solidFill>
                <a:latin typeface="Comic Sans MS" panose="030F0702030302020204" pitchFamily="66" charset="0"/>
              </a:rPr>
              <a:t>щадящий режим</a:t>
            </a:r>
            <a:r>
              <a:rPr lang="en-GB" altLang="ru-RU"/>
              <a:t> </a:t>
            </a:r>
            <a:r>
              <a:rPr lang="ru-RU" altLang="ru-RU" sz="2000"/>
              <a:t>(</a:t>
            </a:r>
            <a:r>
              <a:rPr lang="en-GB" altLang="ru-RU" sz="2000"/>
              <a:t>нервная система ребенка </a:t>
            </a:r>
            <a:r>
              <a:rPr lang="ru-RU" altLang="ru-RU" sz="2000"/>
              <a:t>слишком </a:t>
            </a:r>
            <a:r>
              <a:rPr lang="en-GB" altLang="ru-RU" sz="2000"/>
              <a:t>утомляемая, а не «переизбыток энергии»</a:t>
            </a:r>
            <a:r>
              <a:rPr lang="ru-RU" altLang="ru-RU" sz="2000"/>
              <a:t>)</a:t>
            </a:r>
            <a:endParaRPr lang="en-GB" altLang="ru-RU" sz="200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r>
              <a:rPr lang="ru-RU" altLang="ru-RU"/>
              <a:t>Отказаться от </a:t>
            </a:r>
            <a:r>
              <a:rPr lang="ru-RU" altLang="ru-RU">
                <a:solidFill>
                  <a:srgbClr val="FF0000"/>
                </a:solidFill>
                <a:latin typeface="Comic Sans MS" panose="030F0702030302020204" pitchFamily="66" charset="0"/>
              </a:rPr>
              <a:t>избытка информации </a:t>
            </a:r>
            <a:r>
              <a:rPr lang="ru-RU" altLang="ru-RU" sz="2200"/>
              <a:t>(</a:t>
            </a:r>
            <a:r>
              <a:rPr lang="en-GB" altLang="ru-RU" sz="2200"/>
              <a:t>следует отказаться от многоочисленных кружков, секций, дополнительных занятий</a:t>
            </a:r>
            <a:r>
              <a:rPr lang="ru-RU" altLang="ru-RU" sz="2200"/>
              <a:t>)</a:t>
            </a:r>
            <a:endParaRPr lang="en-GB" altLang="ru-RU" sz="2200"/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tabLst>
                <a:tab pos="342900" algn="l"/>
                <a:tab pos="792163" algn="l"/>
                <a:tab pos="1241425" algn="l"/>
                <a:tab pos="1690688" algn="l"/>
                <a:tab pos="2139950" algn="l"/>
                <a:tab pos="2589213" algn="l"/>
                <a:tab pos="3038475" algn="l"/>
                <a:tab pos="3487738" algn="l"/>
                <a:tab pos="3937000" algn="l"/>
                <a:tab pos="4386263" algn="l"/>
                <a:tab pos="4835525" algn="l"/>
                <a:tab pos="5284788" algn="l"/>
                <a:tab pos="5734050" algn="l"/>
                <a:tab pos="6183313" algn="l"/>
                <a:tab pos="6632575" algn="l"/>
                <a:tab pos="7081838" algn="l"/>
                <a:tab pos="7531100" algn="l"/>
                <a:tab pos="7980363" algn="l"/>
                <a:tab pos="8429625" algn="l"/>
                <a:tab pos="8878888" algn="l"/>
              </a:tabLst>
            </a:pPr>
            <a:r>
              <a:rPr lang="en-GB" altLang="ru-RU"/>
              <a:t>давать одно задание, предварительно ограничив его во времени </a:t>
            </a:r>
            <a:r>
              <a:rPr lang="en-GB" altLang="ru-RU" sz="2600"/>
              <a:t>(ввести для выполнения задания таймер)</a:t>
            </a:r>
            <a:r>
              <a:rPr lang="ar-SA" altLang="ru-RU" sz="2600"/>
              <a:t>‏</a:t>
            </a:r>
            <a:endParaRPr lang="en-GB" altLang="ru-RU" sz="2600"/>
          </a:p>
        </p:txBody>
      </p:sp>
    </p:spTree>
    <p:extLst>
      <p:ext uri="{BB962C8B-B14F-4D97-AF65-F5344CB8AC3E}">
        <p14:creationId xmlns:p14="http://schemas.microsoft.com/office/powerpoint/2010/main" val="151911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9F49-A477-46E9-88CF-FA0DDA8D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Коррекция </a:t>
            </a:r>
            <a:r>
              <a:rPr lang="en-GB" dirty="0" err="1">
                <a:solidFill>
                  <a:srgbClr val="00B050"/>
                </a:solidFill>
                <a:latin typeface="Comic Sans MS" pitchFamily="66" charset="0"/>
              </a:rPr>
              <a:t>неправильных</a:t>
            </a:r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00B050"/>
                </a:solidFill>
                <a:latin typeface="Comic Sans MS" pitchFamily="66" charset="0"/>
              </a:rPr>
              <a:t>установок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C4FE5E0-9645-4DF7-B25A-FBCBD226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/>
            </a:pP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нереалистические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цели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200" dirty="0"/>
              <a:t>(</a:t>
            </a:r>
            <a:r>
              <a:rPr lang="en-GB" sz="2200" dirty="0" err="1"/>
              <a:t>следствия</a:t>
            </a:r>
            <a:r>
              <a:rPr lang="en-GB" sz="2200" dirty="0"/>
              <a:t> </a:t>
            </a:r>
            <a:r>
              <a:rPr lang="en-GB" sz="2200" dirty="0" err="1"/>
              <a:t>стремления</a:t>
            </a:r>
            <a:r>
              <a:rPr lang="en-GB" sz="2200" dirty="0"/>
              <a:t> к </a:t>
            </a:r>
            <a:r>
              <a:rPr lang="en-GB" sz="2200" dirty="0" err="1"/>
              <a:t>идеалу</a:t>
            </a:r>
            <a:r>
              <a:rPr lang="en-GB" sz="2200" dirty="0"/>
              <a:t>, </a:t>
            </a:r>
            <a:r>
              <a:rPr lang="en-GB" sz="2200" dirty="0" err="1"/>
              <a:t>повышенных</a:t>
            </a:r>
            <a:r>
              <a:rPr lang="en-GB" sz="2200" dirty="0"/>
              <a:t> </a:t>
            </a:r>
            <a:r>
              <a:rPr lang="en-GB" sz="2200" dirty="0" err="1"/>
              <a:t>амбиций</a:t>
            </a:r>
            <a:r>
              <a:rPr lang="en-GB" sz="2200" dirty="0"/>
              <a:t> и </a:t>
            </a:r>
            <a:r>
              <a:rPr lang="en-GB" sz="2200" dirty="0" err="1"/>
              <a:t>др</a:t>
            </a:r>
            <a:r>
              <a:rPr lang="en-GB" sz="2200" dirty="0"/>
              <a:t>.)‏</a:t>
            </a: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/>
            </a:pP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катастрофическое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»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мышление</a:t>
            </a:r>
            <a:r>
              <a:rPr lang="en-GB" dirty="0"/>
              <a:t> </a:t>
            </a:r>
            <a:r>
              <a:rPr lang="en-GB" sz="2200" dirty="0"/>
              <a:t>(</a:t>
            </a:r>
            <a:r>
              <a:rPr lang="en-GB" sz="2200" dirty="0" err="1"/>
              <a:t>интерпретация</a:t>
            </a:r>
            <a:r>
              <a:rPr lang="en-GB" sz="2200" dirty="0"/>
              <a:t> </a:t>
            </a:r>
            <a:r>
              <a:rPr lang="en-GB" sz="2200" dirty="0" err="1"/>
              <a:t>нежелательного</a:t>
            </a:r>
            <a:r>
              <a:rPr lang="en-GB" sz="2200" dirty="0"/>
              <a:t> </a:t>
            </a:r>
            <a:r>
              <a:rPr lang="en-GB" sz="2200" dirty="0" err="1"/>
              <a:t>как</a:t>
            </a:r>
            <a:r>
              <a:rPr lang="en-GB" sz="2200" dirty="0"/>
              <a:t> </a:t>
            </a:r>
            <a:r>
              <a:rPr lang="en-GB" sz="2200" dirty="0" err="1"/>
              <a:t>ужасающего</a:t>
            </a:r>
            <a:r>
              <a:rPr lang="en-GB" sz="2200" dirty="0"/>
              <a:t>, </a:t>
            </a:r>
            <a:r>
              <a:rPr lang="en-GB" sz="2200" dirty="0" err="1"/>
              <a:t>угрожающего</a:t>
            </a:r>
            <a:r>
              <a:rPr lang="en-GB" sz="2200" dirty="0"/>
              <a:t>)‏</a:t>
            </a: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/>
            </a:pP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сверхобобщение</a:t>
            </a:r>
            <a:r>
              <a:rPr lang="en-GB" dirty="0"/>
              <a:t> </a:t>
            </a:r>
            <a:r>
              <a:rPr lang="en-GB" sz="2200" dirty="0"/>
              <a:t>(</a:t>
            </a:r>
            <a:r>
              <a:rPr lang="en-GB" sz="2200" dirty="0" err="1"/>
              <a:t>категорическая</a:t>
            </a:r>
            <a:r>
              <a:rPr lang="en-GB" sz="2200" dirty="0"/>
              <a:t> </a:t>
            </a:r>
            <a:r>
              <a:rPr lang="en-GB" sz="2200" dirty="0" err="1"/>
              <a:t>оценка</a:t>
            </a:r>
            <a:r>
              <a:rPr lang="en-GB" sz="2200" dirty="0"/>
              <a:t> </a:t>
            </a:r>
            <a:r>
              <a:rPr lang="en-GB" sz="2200" dirty="0" err="1"/>
              <a:t>происходящего</a:t>
            </a:r>
            <a:r>
              <a:rPr lang="en-GB" sz="2200" dirty="0"/>
              <a:t> </a:t>
            </a:r>
            <a:r>
              <a:rPr lang="en-GB" sz="2200" dirty="0" err="1"/>
              <a:t>со</a:t>
            </a:r>
            <a:r>
              <a:rPr lang="en-GB" sz="2200" dirty="0"/>
              <a:t> </a:t>
            </a:r>
            <a:r>
              <a:rPr lang="en-GB" sz="2200" dirty="0" err="1"/>
              <a:t>словами</a:t>
            </a:r>
            <a:r>
              <a:rPr lang="en-GB" sz="2200" dirty="0"/>
              <a:t> «</a:t>
            </a:r>
            <a:r>
              <a:rPr lang="en-GB" sz="2200" dirty="0" err="1"/>
              <a:t>никогда</a:t>
            </a:r>
            <a:r>
              <a:rPr lang="en-GB" sz="2200" dirty="0"/>
              <a:t>», «</a:t>
            </a:r>
            <a:r>
              <a:rPr lang="en-GB" sz="2200" dirty="0" err="1"/>
              <a:t>всегда</a:t>
            </a:r>
            <a:r>
              <a:rPr lang="en-GB" sz="2200" dirty="0"/>
              <a:t>», «</a:t>
            </a:r>
            <a:r>
              <a:rPr lang="en-GB" sz="2200" dirty="0" err="1"/>
              <a:t>никто</a:t>
            </a:r>
            <a:r>
              <a:rPr lang="en-GB" sz="2200" dirty="0"/>
              <a:t>, «</a:t>
            </a:r>
            <a:r>
              <a:rPr lang="en-GB" sz="2200" dirty="0" err="1"/>
              <a:t>все</a:t>
            </a:r>
            <a:r>
              <a:rPr lang="en-GB" sz="2200" dirty="0"/>
              <a:t>)‏</a:t>
            </a: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/>
            </a:pP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установка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на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худшее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/>
              <a:t>(</a:t>
            </a:r>
            <a:r>
              <a:rPr lang="en-GB" sz="2000" dirty="0" err="1"/>
              <a:t>никто</a:t>
            </a:r>
            <a:r>
              <a:rPr lang="en-GB" sz="2000" dirty="0"/>
              <a:t> </a:t>
            </a:r>
            <a:r>
              <a:rPr lang="ru-RU" sz="2000" dirty="0"/>
              <a:t>никто </a:t>
            </a:r>
            <a:r>
              <a:rPr lang="en-GB" sz="2000" dirty="0" err="1"/>
              <a:t>не</a:t>
            </a:r>
            <a:r>
              <a:rPr lang="en-GB" sz="2000" dirty="0"/>
              <a:t> </a:t>
            </a:r>
            <a:r>
              <a:rPr lang="en-GB" sz="2000" dirty="0" err="1"/>
              <a:t>придет</a:t>
            </a:r>
            <a:r>
              <a:rPr lang="en-GB" sz="2000" dirty="0"/>
              <a:t> </a:t>
            </a:r>
            <a:r>
              <a:rPr lang="en-GB" sz="2000" dirty="0" err="1"/>
              <a:t>на</a:t>
            </a:r>
            <a:r>
              <a:rPr lang="en-GB" sz="2000" dirty="0"/>
              <a:t> </a:t>
            </a:r>
            <a:r>
              <a:rPr lang="en-GB" sz="2000" dirty="0" err="1"/>
              <a:t>помощь</a:t>
            </a:r>
            <a:r>
              <a:rPr lang="en-GB" sz="2000" dirty="0"/>
              <a:t>)‏</a:t>
            </a:r>
          </a:p>
          <a:p>
            <a:pPr marL="325438" indent="-325438">
              <a:spcBef>
                <a:spcPts val="800"/>
              </a:spcBef>
              <a:buClr>
                <a:srgbClr val="000000"/>
              </a:buClr>
              <a:buSzPct val="100000"/>
              <a:tabLst>
                <a:tab pos="760413" algn="l"/>
                <a:tab pos="1209675" algn="l"/>
                <a:tab pos="1658938" algn="l"/>
                <a:tab pos="2108200" algn="l"/>
                <a:tab pos="2557463" algn="l"/>
                <a:tab pos="3006725" algn="l"/>
                <a:tab pos="3455988" algn="l"/>
                <a:tab pos="3905250" algn="l"/>
                <a:tab pos="4354513" algn="l"/>
                <a:tab pos="4803775" algn="l"/>
                <a:tab pos="5253038" algn="l"/>
                <a:tab pos="5702300" algn="l"/>
                <a:tab pos="6151563" algn="l"/>
                <a:tab pos="6600825" algn="l"/>
                <a:tab pos="7050088" algn="l"/>
                <a:tab pos="7499350" algn="l"/>
                <a:tab pos="7948613" algn="l"/>
                <a:tab pos="8397875" algn="l"/>
                <a:tab pos="8847138" algn="l"/>
                <a:tab pos="9296400" algn="l"/>
              </a:tabLst>
              <a:defRPr/>
            </a:pPr>
            <a:r>
              <a:rPr lang="en-GB" dirty="0"/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черно-белое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omic Sans MS" pitchFamily="66" charset="0"/>
              </a:rPr>
              <a:t>мышление</a:t>
            </a:r>
            <a:r>
              <a:rPr lang="en-GB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000" dirty="0"/>
              <a:t>(«</a:t>
            </a:r>
            <a:r>
              <a:rPr lang="en-GB" sz="2000" dirty="0" err="1"/>
              <a:t>все</a:t>
            </a:r>
            <a:r>
              <a:rPr lang="en-GB" sz="2000" dirty="0"/>
              <a:t> </a:t>
            </a:r>
            <a:r>
              <a:rPr lang="en-GB" sz="2000" dirty="0" err="1"/>
              <a:t>или</a:t>
            </a:r>
            <a:r>
              <a:rPr lang="en-GB" sz="2000" dirty="0"/>
              <a:t> </a:t>
            </a:r>
            <a:r>
              <a:rPr lang="en-GB" sz="2000" dirty="0" err="1"/>
              <a:t>ничего</a:t>
            </a:r>
            <a:r>
              <a:rPr lang="en-GB" sz="2000" dirty="0"/>
              <a:t>»)‏</a:t>
            </a:r>
          </a:p>
          <a:p>
            <a:pPr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71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766E0A-15D6-6972-1E20-A386043A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37982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762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1ACA2-8C24-831D-FAA6-FF013BCD4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настоящее время выделяется особая типологическая группа в составе детского населения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8E49D-75CE-098F-55B7-B7D762BAD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«дети группы риска» (</a:t>
            </a:r>
            <a:r>
              <a:rPr lang="ru-RU" dirty="0" err="1"/>
              <a:t>child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risk</a:t>
            </a:r>
            <a:r>
              <a:rPr lang="ru-RU" dirty="0"/>
              <a:t>)</a:t>
            </a:r>
          </a:p>
          <a:p>
            <a:r>
              <a:rPr lang="ru-RU" dirty="0"/>
              <a:t>«плохо адаптирующиеся дети (</a:t>
            </a:r>
            <a:r>
              <a:rPr lang="ru-RU" dirty="0" err="1"/>
              <a:t>maladjusted</a:t>
            </a:r>
            <a:r>
              <a:rPr lang="ru-RU" dirty="0"/>
              <a:t> </a:t>
            </a:r>
            <a:r>
              <a:rPr lang="ru-RU" dirty="0" err="1"/>
              <a:t>children</a:t>
            </a:r>
            <a:r>
              <a:rPr lang="ru-RU" dirty="0"/>
              <a:t>)</a:t>
            </a:r>
          </a:p>
          <a:p>
            <a:r>
              <a:rPr lang="ru-RU" dirty="0"/>
              <a:t> «школьно-</a:t>
            </a:r>
            <a:r>
              <a:rPr lang="ru-RU" dirty="0" err="1"/>
              <a:t>дезадаптированные</a:t>
            </a:r>
            <a:r>
              <a:rPr lang="ru-RU" dirty="0"/>
              <a:t> дети»</a:t>
            </a:r>
          </a:p>
          <a:p>
            <a:r>
              <a:rPr lang="ru-RU" dirty="0"/>
              <a:t> «неуспешные в учебной деятельности дети» </a:t>
            </a:r>
          </a:p>
          <a:p>
            <a:r>
              <a:rPr lang="ru-RU" dirty="0"/>
              <a:t>«Школьные трудности»</a:t>
            </a:r>
          </a:p>
          <a:p>
            <a:r>
              <a:rPr lang="ru-RU" dirty="0"/>
              <a:t> «трудности обучения»</a:t>
            </a:r>
          </a:p>
          <a:p>
            <a:r>
              <a:rPr lang="ru-RU" dirty="0"/>
              <a:t> «трудности учения»</a:t>
            </a:r>
          </a:p>
          <a:p>
            <a:r>
              <a:rPr lang="ru-RU" dirty="0"/>
              <a:t> «школьная неуспешность»</a:t>
            </a:r>
          </a:p>
          <a:p>
            <a:r>
              <a:rPr lang="ru-RU" dirty="0"/>
              <a:t> «школьная неуспеваемость»</a:t>
            </a:r>
          </a:p>
          <a:p>
            <a:r>
              <a:rPr lang="ru-RU" dirty="0"/>
              <a:t> «специфические расстройства развития школьных навыков»</a:t>
            </a:r>
          </a:p>
        </p:txBody>
      </p:sp>
    </p:spTree>
    <p:extLst>
      <p:ext uri="{BB962C8B-B14F-4D97-AF65-F5344CB8AC3E}">
        <p14:creationId xmlns:p14="http://schemas.microsoft.com/office/powerpoint/2010/main" val="22045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090DC-DED2-2888-39A6-1DBC9E2D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99AE3D-3899-A133-652B-F90FAD9E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Количество детей, испытывающих трудности в усвоении учебного материала общеобразовательной школы, по данным разных авторов, составляет 15-40% от общей средней популяции детей младшего 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75804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60FC5AE-4F3A-DFA6-6C84-58A1E89D2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75861"/>
            <a:ext cx="9275049" cy="5365501"/>
          </a:xfrm>
        </p:spPr>
        <p:txBody>
          <a:bodyPr>
            <a:normAutofit/>
          </a:bodyPr>
          <a:lstStyle/>
          <a:p>
            <a:r>
              <a:rPr lang="ru-RU" dirty="0"/>
              <a:t>На фоне трудностей в обучении, испытываемых младшими школьниками, возникают вторичные поведенческие и личностные отклонения</a:t>
            </a:r>
          </a:p>
          <a:p>
            <a:pPr marL="1371600" lvl="3" indent="0">
              <a:buNone/>
            </a:pPr>
            <a:r>
              <a:rPr lang="ru-RU" dirty="0"/>
              <a:t> (С.А. </a:t>
            </a:r>
            <a:r>
              <a:rPr lang="ru-RU" dirty="0" err="1"/>
              <a:t>Беличева</a:t>
            </a:r>
            <a:r>
              <a:rPr lang="ru-RU" dirty="0"/>
              <a:t>, Л.И. </a:t>
            </a:r>
            <a:r>
              <a:rPr lang="ru-RU" dirty="0" err="1"/>
              <a:t>Божович</a:t>
            </a:r>
            <a:r>
              <a:rPr lang="ru-RU" dirty="0"/>
              <a:t>, Т.А Власова, А.И. Захаров, И.А. Коробейников, В.И. </a:t>
            </a:r>
            <a:r>
              <a:rPr lang="ru-RU" dirty="0" err="1"/>
              <a:t>Лубовский</a:t>
            </a:r>
            <a:r>
              <a:rPr lang="ru-RU" dirty="0"/>
              <a:t>, </a:t>
            </a:r>
            <a:r>
              <a:rPr lang="ru-RU" dirty="0" err="1"/>
              <a:t>Н.Г.Лусканова</a:t>
            </a:r>
            <a:r>
              <a:rPr lang="ru-RU" dirty="0"/>
              <a:t>, М.С. Певзнер, Л.С. Славина и др.)</a:t>
            </a:r>
          </a:p>
          <a:p>
            <a:pPr marL="1371600" lvl="3" indent="0">
              <a:buNone/>
            </a:pPr>
            <a:endParaRPr lang="ru-RU" dirty="0"/>
          </a:p>
          <a:p>
            <a:pPr marL="400050" indent="-285750"/>
            <a:r>
              <a:rPr lang="ru-RU" dirty="0"/>
              <a:t>Фактически в специальной психологической помощи нуждаются не только дети, посещающие специализированные образовательные учреждения, но и значительное количество детей, обучающихся в общеобразовательных школах</a:t>
            </a:r>
          </a:p>
          <a:p>
            <a:pPr marL="400050" indent="-285750"/>
            <a:r>
              <a:rPr lang="ru-RU" dirty="0"/>
              <a:t>школьной неуспеваемости у детей - феномен систематического отставания обучающегося от сверстников в усвоении школьной программы, приводящий к негативным последствиям в его поведении: стойкому нежеланию учиться, нарушениям школьной дисциплины, прогулам, отказу посещать школу</a:t>
            </a:r>
          </a:p>
        </p:txBody>
      </p:sp>
    </p:spTree>
    <p:extLst>
      <p:ext uri="{BB962C8B-B14F-4D97-AF65-F5344CB8AC3E}">
        <p14:creationId xmlns:p14="http://schemas.microsoft.com/office/powerpoint/2010/main" val="117383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150A6-48A9-4626-8F40-2DDC212B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Факторы школьной неуспешности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470FF70-7FC0-C82E-1F09-44BB9C482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245705"/>
            <a:ext cx="4185623" cy="583096"/>
          </a:xfrm>
        </p:spPr>
        <p:txBody>
          <a:bodyPr/>
          <a:lstStyle/>
          <a:p>
            <a:r>
              <a:rPr lang="ru-RU" dirty="0"/>
              <a:t>Биологический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D445019-40D4-4BE2-1CAA-5807CA379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930400"/>
            <a:ext cx="4185623" cy="431799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факторы включают в себя патологическое течение беременности (токсикоз, угроза прерывания)</a:t>
            </a:r>
          </a:p>
          <a:p>
            <a:r>
              <a:rPr lang="ru-RU" dirty="0"/>
              <a:t> соматические, инфекционные и эндокринные заболевания беременных</a:t>
            </a:r>
          </a:p>
          <a:p>
            <a:r>
              <a:rPr lang="ru-RU" dirty="0"/>
              <a:t> интоксикации (алкогольная, наркотическая, профессиональные вредности)</a:t>
            </a:r>
          </a:p>
          <a:p>
            <a:r>
              <a:rPr lang="ru-RU" dirty="0"/>
              <a:t>несовместимость по резус-фактору, недоношенность, асфиксия плода, родовая травма</a:t>
            </a:r>
          </a:p>
          <a:p>
            <a:r>
              <a:rPr lang="ru-RU" dirty="0"/>
              <a:t> </a:t>
            </a:r>
            <a:r>
              <a:rPr lang="ru-RU" dirty="0" err="1"/>
              <a:t>нейроинфекции</a:t>
            </a:r>
            <a:endParaRPr lang="ru-RU" dirty="0"/>
          </a:p>
          <a:p>
            <a:r>
              <a:rPr lang="ru-RU" dirty="0"/>
              <a:t>наследственно обусловленная слабость определенных структур мозга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9927F59C-C28E-BE70-0ABE-DC9860030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245705"/>
            <a:ext cx="4185618" cy="583096"/>
          </a:xfrm>
        </p:spPr>
        <p:txBody>
          <a:bodyPr/>
          <a:lstStyle/>
          <a:p>
            <a:r>
              <a:rPr lang="ru-RU" dirty="0"/>
              <a:t>Социальный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03029E9B-994B-0AFE-34FF-88026D925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930401"/>
            <a:ext cx="4185617" cy="411096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микросоциального</a:t>
            </a:r>
            <a:r>
              <a:rPr lang="ru-RU" dirty="0"/>
              <a:t> окружения (семья)</a:t>
            </a:r>
          </a:p>
          <a:p>
            <a:r>
              <a:rPr lang="ru-RU" dirty="0"/>
              <a:t>с низким культурным, образовательным и социальным уровнем.</a:t>
            </a:r>
          </a:p>
          <a:p>
            <a:r>
              <a:rPr lang="ru-RU" dirty="0"/>
              <a:t>Задержка чаще возникает в неполных семьях, в семьях с дисгармоничным, безнадзорным воспитанием, воспитанием по типу неприятия и вседозволенности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71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20B3-2D5B-FA84-12C1-6AD18728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36509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" panose="020B0604020202020204" pitchFamily="34" charset="0"/>
              </a:rPr>
              <a:t>Н</a:t>
            </a:r>
            <a:r>
              <a:rPr lang="ru-RU" dirty="0">
                <a:effectLst/>
                <a:latin typeface="Arial" panose="020B0604020202020204" pitchFamily="34" charset="0"/>
              </a:rPr>
              <a:t>е только функция зависит от структуры,</a:t>
            </a:r>
            <a:br>
              <a:rPr lang="ru-RU" dirty="0"/>
            </a:br>
            <a:r>
              <a:rPr lang="ru-RU" dirty="0">
                <a:effectLst/>
                <a:latin typeface="Arial" panose="020B0604020202020204" pitchFamily="34" charset="0"/>
              </a:rPr>
              <a:t>но и мозговая архитектура зависит от опыта функционирования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E1DB9B9-7107-699D-D3F0-FDBB827FA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221136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72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08388-9EEA-A008-71EF-9E58CE1AE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3826"/>
          </a:xfrm>
        </p:spPr>
        <p:txBody>
          <a:bodyPr>
            <a:normAutofit fontScale="90000"/>
          </a:bodyPr>
          <a:lstStyle/>
          <a:p>
            <a:r>
              <a:rPr lang="ru-RU" dirty="0"/>
              <a:t>Барьеры, препятствующие успешности: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BF5B1A-7F11-EB79-BEF1-AD93AB2E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2695"/>
            <a:ext cx="8596668" cy="4848667"/>
          </a:xfrm>
        </p:spPr>
        <p:txBody>
          <a:bodyPr/>
          <a:lstStyle/>
          <a:p>
            <a:r>
              <a:rPr lang="ru-RU" dirty="0"/>
              <a:t>академические барьеры: отставание на один или несколько классов от сверстников, пропуск нескольких предметных курсов, второгодничество, низкая успеваемость, дефицит базовых умений, </a:t>
            </a:r>
            <a:r>
              <a:rPr lang="ru-RU" dirty="0" err="1"/>
              <a:t>невключенность</a:t>
            </a:r>
            <a:r>
              <a:rPr lang="ru-RU" dirty="0"/>
              <a:t> в жизнь класса и школы, дисциплинарные проблемы;</a:t>
            </a:r>
          </a:p>
          <a:p>
            <a:r>
              <a:rPr lang="ru-RU" dirty="0"/>
              <a:t>внешние барьеры: неполная семья, положение семьи на уровне бедности и ниже, девиантное поведение и др.;</a:t>
            </a:r>
          </a:p>
          <a:p>
            <a:r>
              <a:rPr lang="ru-RU" dirty="0"/>
              <a:t>физические или психологические барьеры: наличие специальных образовательных потребностей, отсутствие мотивации к обучению, инвалидность </a:t>
            </a:r>
          </a:p>
          <a:p>
            <a:pPr lvl="4" algn="r"/>
            <a:r>
              <a:rPr lang="ru-RU" dirty="0"/>
              <a:t>М.А. Пинская</a:t>
            </a:r>
          </a:p>
        </p:txBody>
      </p:sp>
    </p:spTree>
    <p:extLst>
      <p:ext uri="{BB962C8B-B14F-4D97-AF65-F5344CB8AC3E}">
        <p14:creationId xmlns:p14="http://schemas.microsoft.com/office/powerpoint/2010/main" val="4141905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2429</Words>
  <Application>Microsoft Office PowerPoint</Application>
  <PresentationFormat>Широкоэкранный</PresentationFormat>
  <Paragraphs>230</Paragraphs>
  <Slides>38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</vt:lpstr>
      <vt:lpstr>Comic Sans MS</vt:lpstr>
      <vt:lpstr>Tahoma</vt:lpstr>
      <vt:lpstr>Times New Roman</vt:lpstr>
      <vt:lpstr>Trebuchet MS</vt:lpstr>
      <vt:lpstr>Wingdings 3</vt:lpstr>
      <vt:lpstr>Аспект</vt:lpstr>
      <vt:lpstr>Объект упаковщика для оболочки</vt:lpstr>
      <vt:lpstr>Неуспешность ребенка с ОВЗ: медицинский аспект</vt:lpstr>
      <vt:lpstr>В настоящее время увеличивается количество детей с пограничными и сочетанными нарушениями развития, которых нельзя с достаточной определенностью отнести ни к одному из традиционно выделяемых видов психического дизонтогенеза. </vt:lpstr>
      <vt:lpstr>Презентация PowerPoint</vt:lpstr>
      <vt:lpstr>В настоящее время выделяется особая типологическая группа в составе детского населения</vt:lpstr>
      <vt:lpstr>Распространенность </vt:lpstr>
      <vt:lpstr>Презентация PowerPoint</vt:lpstr>
      <vt:lpstr>Факторы школьной неуспешности</vt:lpstr>
      <vt:lpstr>Не только функция зависит от структуры, но и мозговая архитектура зависит от опыта функционирования</vt:lpstr>
      <vt:lpstr>Барьеры, препятствующие успешности:</vt:lpstr>
      <vt:lpstr>Специфические нарушения навыков чтения (дислексия).</vt:lpstr>
      <vt:lpstr>Презентация PowerPoint</vt:lpstr>
      <vt:lpstr>Презентация PowerPoint</vt:lpstr>
      <vt:lpstr>Специфическое нарушение навыков письма, правописания (дисграфия).</vt:lpstr>
      <vt:lpstr>Этапы становления письменной речи.</vt:lpstr>
      <vt:lpstr>Этапы овладения графическим знаком у ребенка.</vt:lpstr>
      <vt:lpstr>Письмо как навык. </vt:lpstr>
      <vt:lpstr>Презентация PowerPoint</vt:lpstr>
      <vt:lpstr>Основные компоненты процесса письма, их функциональное значение и задействованные зоны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Симптомы дискалькулии</vt:lpstr>
      <vt:lpstr>терапия</vt:lpstr>
      <vt:lpstr>Механизмы формирования ЗПР</vt:lpstr>
      <vt:lpstr>Клинические формы ЗПР </vt:lpstr>
      <vt:lpstr>Церебрастения. </vt:lpstr>
      <vt:lpstr>Рекомендации по работе с детьми с ЦАС</vt:lpstr>
      <vt:lpstr>Синдром дефицита внимания с гиперактивностью (СДВГ) </vt:lpstr>
      <vt:lpstr>В течение 6 мес до постановки диагноза должны наблюдаться 6 из 9 симптомов нарушения внимания:</vt:lpstr>
      <vt:lpstr>6 из 9 симптомов гиперактивности и импульсивности:</vt:lpstr>
      <vt:lpstr>Помощь</vt:lpstr>
      <vt:lpstr>Советы родителям по общению с детьми</vt:lpstr>
      <vt:lpstr>Советы родителям по обучению детей</vt:lpstr>
      <vt:lpstr>Коррекция неправильных установок</vt:lpstr>
      <vt:lpstr>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Поздняк</dc:creator>
  <cp:lastModifiedBy>Вера Поздняк</cp:lastModifiedBy>
  <cp:revision>3</cp:revision>
  <dcterms:created xsi:type="dcterms:W3CDTF">2022-05-11T11:58:13Z</dcterms:created>
  <dcterms:modified xsi:type="dcterms:W3CDTF">2022-05-11T14:28:51Z</dcterms:modified>
</cp:coreProperties>
</file>