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88-479B-B597-7213033DA0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88-479B-B597-7213033DA0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88-479B-B597-7213033DA0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Занимаюсь, так как интересно</c:v>
                </c:pt>
                <c:pt idx="1">
                  <c:v>Занимаюсь, так как об этом попросил учитель</c:v>
                </c:pt>
                <c:pt idx="2">
                  <c:v>Не хочу этим заниматься, так как придёться тратить время и сил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0.85000000000000064</c:v>
                </c:pt>
                <c:pt idx="1">
                  <c:v>9.0000000000000066E-2</c:v>
                </c:pt>
                <c:pt idx="2">
                  <c:v>6.000000000000006E-2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288-479B-B597-7213033DA0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3 класс (лит. чтение)</c:v>
                </c:pt>
                <c:pt idx="1">
                  <c:v>4 класс (лит. чтение)</c:v>
                </c:pt>
                <c:pt idx="2">
                  <c:v>3 класс (окр. мир)</c:v>
                </c:pt>
                <c:pt idx="3">
                  <c:v>4 класс (окр. мир)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0.96000000000000063</c:v>
                </c:pt>
                <c:pt idx="1">
                  <c:v>1</c:v>
                </c:pt>
                <c:pt idx="2">
                  <c:v>0.89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5E-4A26-AEB3-371F048997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обученность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3 класс (лит. чтение)</c:v>
                </c:pt>
                <c:pt idx="1">
                  <c:v>4 класс (лит. чтение)</c:v>
                </c:pt>
                <c:pt idx="2">
                  <c:v>3 класс (окр. мир)</c:v>
                </c:pt>
                <c:pt idx="3">
                  <c:v>4 класс (окр. мир)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0.91</c:v>
                </c:pt>
                <c:pt idx="1">
                  <c:v>0.95000000000000062</c:v>
                </c:pt>
                <c:pt idx="2">
                  <c:v>0.9</c:v>
                </c:pt>
                <c:pt idx="3">
                  <c:v>0.97000000000000064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5E-4A26-AEB3-371F04899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97696"/>
        <c:axId val="141599488"/>
      </c:barChart>
      <c:catAx>
        <c:axId val="14159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599488"/>
        <c:crosses val="autoZero"/>
        <c:auto val="1"/>
        <c:lblAlgn val="ctr"/>
        <c:lblOffset val="100"/>
        <c:noMultiLvlLbl val="0"/>
      </c:catAx>
      <c:valAx>
        <c:axId val="1415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59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86394039454744E-2"/>
          <c:y val="4.3650793650793648E-2"/>
          <c:w val="0.7934393362120058"/>
          <c:h val="0.86429258842644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 3 класс</c:v>
                </c:pt>
                <c:pt idx="2">
                  <c:v>4 класс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0.41000000000000031</c:v>
                </c:pt>
                <c:pt idx="1">
                  <c:v>0.56000000000000005</c:v>
                </c:pt>
                <c:pt idx="2">
                  <c:v>0.84000000000000064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A2-4C6A-8C0C-D76303845B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 3 класс</c:v>
                </c:pt>
                <c:pt idx="2">
                  <c:v>4 класс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</c:v>
                </c:pt>
                <c:pt idx="1">
                  <c:v>0.37000000000000038</c:v>
                </c:pt>
                <c:pt idx="2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A2-4C6A-8C0C-D76303845B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 класс</c:v>
                </c:pt>
                <c:pt idx="1">
                  <c:v> 3 класс</c:v>
                </c:pt>
                <c:pt idx="2">
                  <c:v>4 класс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0.19</c:v>
                </c:pt>
                <c:pt idx="1">
                  <c:v>4.0000000000000022E-2</c:v>
                </c:pt>
                <c:pt idx="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A2-4C6A-8C0C-D76303845B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337728"/>
        <c:axId val="141339264"/>
      </c:barChart>
      <c:catAx>
        <c:axId val="1413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339264"/>
        <c:crosses val="autoZero"/>
        <c:auto val="1"/>
        <c:lblAlgn val="ctr"/>
        <c:lblOffset val="100"/>
        <c:noMultiLvlLbl val="0"/>
      </c:catAx>
      <c:valAx>
        <c:axId val="14133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3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3кл.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общение со взрослыми</c:v>
                </c:pt>
                <c:pt idx="1">
                  <c:v>сопереживаие</c:v>
                </c:pt>
                <c:pt idx="2">
                  <c:v>открытость личности</c:v>
                </c:pt>
                <c:pt idx="3">
                  <c:v>общение со сверстниками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0.41000000000000031</c:v>
                </c:pt>
                <c:pt idx="1">
                  <c:v>0.37000000000000038</c:v>
                </c:pt>
                <c:pt idx="2">
                  <c:v>0.21000000000000021</c:v>
                </c:pt>
                <c:pt idx="3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AC-46D9-9274-C7C4575B50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4кл.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общение со взрослыми</c:v>
                </c:pt>
                <c:pt idx="1">
                  <c:v>сопереживаие</c:v>
                </c:pt>
                <c:pt idx="2">
                  <c:v>открытость личности</c:v>
                </c:pt>
                <c:pt idx="3">
                  <c:v>общение со сверстниками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0.48000000000000032</c:v>
                </c:pt>
                <c:pt idx="1">
                  <c:v>0.52</c:v>
                </c:pt>
                <c:pt idx="2">
                  <c:v>0.30000000000000032</c:v>
                </c:pt>
                <c:pt idx="3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AC-46D9-9274-C7C4575B50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3кл.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общение со взрослыми</c:v>
                </c:pt>
                <c:pt idx="1">
                  <c:v>сопереживаие</c:v>
                </c:pt>
                <c:pt idx="2">
                  <c:v>открытость личности</c:v>
                </c:pt>
                <c:pt idx="3">
                  <c:v>общение со сверстниками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0.59</c:v>
                </c:pt>
                <c:pt idx="1">
                  <c:v>0.83000000000000063</c:v>
                </c:pt>
                <c:pt idx="2">
                  <c:v>0.68</c:v>
                </c:pt>
                <c:pt idx="3">
                  <c:v>0.36000000000000032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AC-46D9-9274-C7C4575B502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средний 4кл.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общение со взрослыми</c:v>
                </c:pt>
                <c:pt idx="1">
                  <c:v>сопереживаие</c:v>
                </c:pt>
                <c:pt idx="2">
                  <c:v>открытость личности</c:v>
                </c:pt>
                <c:pt idx="3">
                  <c:v>общение со сверстниками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0.52</c:v>
                </c:pt>
                <c:pt idx="1">
                  <c:v>0.48000000000000032</c:v>
                </c:pt>
                <c:pt idx="2">
                  <c:v>0.66000000000000114</c:v>
                </c:pt>
                <c:pt idx="3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AC-46D9-9274-C7C4575B502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низкий 3кл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общение со взрослыми</c:v>
                </c:pt>
                <c:pt idx="1">
                  <c:v>сопереживаие</c:v>
                </c:pt>
                <c:pt idx="2">
                  <c:v>открытость личности</c:v>
                </c:pt>
                <c:pt idx="3">
                  <c:v>общение со сверстниками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4.0000000000000022E-2</c:v>
                </c:pt>
                <c:pt idx="1">
                  <c:v>0</c:v>
                </c:pt>
                <c:pt idx="2">
                  <c:v>0.11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AC-46D9-9274-C7C4575B502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низкий 4кл.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общение со взрослыми</c:v>
                </c:pt>
                <c:pt idx="1">
                  <c:v>сопереживаие</c:v>
                </c:pt>
                <c:pt idx="2">
                  <c:v>открытость личности</c:v>
                </c:pt>
                <c:pt idx="3">
                  <c:v>общение со сверстниками</c:v>
                </c:pt>
              </c:strCache>
            </c:strRef>
          </c:cat>
          <c:val>
            <c:numRef>
              <c:f>Лист1!$G$2:$G$5</c:f>
              <c:numCache>
                <c:formatCode>0%</c:formatCode>
                <c:ptCount val="4"/>
                <c:pt idx="0" formatCode="0.00%">
                  <c:v>3.9000000000000014E-2</c:v>
                </c:pt>
                <c:pt idx="1">
                  <c:v>0</c:v>
                </c:pt>
                <c:pt idx="2">
                  <c:v>4.0000000000000022E-2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3AC-46D9-9274-C7C4575B50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455360"/>
        <c:axId val="141456896"/>
      </c:barChart>
      <c:catAx>
        <c:axId val="14145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456896"/>
        <c:crossesAt val="0"/>
        <c:auto val="1"/>
        <c:lblAlgn val="ctr"/>
        <c:lblOffset val="100"/>
        <c:noMultiLvlLbl val="0"/>
      </c:catAx>
      <c:valAx>
        <c:axId val="14145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45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появилось желание учиться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1-4307-9888-FB4B90412B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 больше читать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0.35000000000000031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D1-4307-9888-FB4B90412B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интеллектуальных качеств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D1-4307-9888-FB4B90412BD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любознательность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0.41000000000000031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D1-4307-9888-FB4B90412BD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повысилась самооценка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D1-4307-9888-FB4B90412BD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сформировались нравственные качества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D1-4307-9888-FB4B90412BD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общение и сотрудничество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0%</c:formatCode>
                <c:ptCount val="1"/>
                <c:pt idx="0">
                  <c:v>0.41000000000000031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D1-4307-9888-FB4B90412BD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эмоциональная устойчивость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0%</c:formatCode>
                <c:ptCount val="1"/>
                <c:pt idx="0">
                  <c:v>0.29000000000000031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AD1-4307-9888-FB4B90412BD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самост. поиск дополнительного материала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0%</c:formatCode>
                <c:ptCount val="1"/>
                <c:pt idx="0">
                  <c:v>0.24000000000000021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AD1-4307-9888-FB4B90412B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768960"/>
        <c:axId val="141783040"/>
      </c:barChart>
      <c:catAx>
        <c:axId val="14176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83040"/>
        <c:crosses val="autoZero"/>
        <c:auto val="1"/>
        <c:lblAlgn val="ctr"/>
        <c:lblOffset val="100"/>
        <c:noMultiLvlLbl val="0"/>
      </c:catAx>
      <c:valAx>
        <c:axId val="14178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6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2726" y="257078"/>
            <a:ext cx="4395740" cy="8579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0304" y="1399092"/>
            <a:ext cx="6918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 - воспитательный проект    «Всему начало здесь, </a:t>
            </a:r>
            <a:endParaRPr lang="ru-RU" sz="48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4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4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краю родном</a:t>
            </a:r>
            <a:r>
              <a:rPr lang="ru-RU" sz="48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4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325" y="5462016"/>
            <a:ext cx="3240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подготовили: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Е.В. Охрименко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Т.В. Карп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Т.П. Лешкевич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6480" y="341376"/>
            <a:ext cx="66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Сравнительная характеристика нравственных качеств обучающихся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6713861"/>
              </p:ext>
            </p:extLst>
          </p:nvPr>
        </p:nvGraphicFramePr>
        <p:xfrm>
          <a:off x="1657350" y="1547812"/>
          <a:ext cx="6621018" cy="426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5142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6480" y="341376"/>
            <a:ext cx="66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изменилось в лучшую сторону в вашем ребенке </a:t>
            </a:r>
            <a:r>
              <a:rPr lang="ru-RU" sz="24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</a:t>
            </a: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период обучения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69043823"/>
              </p:ext>
            </p:extLst>
          </p:nvPr>
        </p:nvGraphicFramePr>
        <p:xfrm>
          <a:off x="1828800" y="1828800"/>
          <a:ext cx="6425184" cy="390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9892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24008" r="26375" b="30953"/>
          <a:stretch/>
        </p:blipFill>
        <p:spPr bwMode="auto">
          <a:xfrm>
            <a:off x="3023616" y="838201"/>
            <a:ext cx="5602778" cy="271179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16761" r="30834" b="41619"/>
          <a:stretch/>
        </p:blipFill>
        <p:spPr bwMode="auto">
          <a:xfrm>
            <a:off x="259079" y="3852672"/>
            <a:ext cx="5678425" cy="278534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89632" y="256032"/>
            <a:ext cx="587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родителей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1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7262" r="30614" b="37301"/>
          <a:stretch/>
        </p:blipFill>
        <p:spPr bwMode="auto">
          <a:xfrm>
            <a:off x="3377184" y="228600"/>
            <a:ext cx="5218176" cy="273405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3390" r="26787" b="31534"/>
          <a:stretch/>
        </p:blipFill>
        <p:spPr bwMode="auto">
          <a:xfrm>
            <a:off x="228962" y="3514344"/>
            <a:ext cx="5681792" cy="277672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243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&amp;quot;Спасибо за внимание&amp;quot; для презентаций (35 фото) • Прикольные  картинки и юмор | Презентация, Картинки,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8" y="228600"/>
            <a:ext cx="1828800" cy="113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409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0680" y="815816"/>
            <a:ext cx="7218218" cy="4570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«Воспитывай и учи, ибо ты учитель. </a:t>
            </a:r>
          </a:p>
          <a:p>
            <a:pPr algn="ctr"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значит, знай своих учеников, </a:t>
            </a:r>
          </a:p>
          <a:p>
            <a:pPr algn="ctr"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уважай в каждом из них человека. </a:t>
            </a:r>
          </a:p>
          <a:p>
            <a:pPr algn="ctr"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жди благодарности, ибо будут </a:t>
            </a:r>
          </a:p>
          <a:p>
            <a:pPr algn="ctr"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тебя другие ученики, </a:t>
            </a:r>
          </a:p>
          <a:p>
            <a:pPr algn="ctr"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у них – другие учителя».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1165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8513618" cy="5266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 panose="02020603050405020304" pitchFamily="18" charset="0"/>
              </a:rPr>
              <a:t>               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проекта: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создание </a:t>
            </a: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условий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для 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развития духовно-нравственной сферы младшего школьника на основе применения технологии проектно-исследовательской деятельности средствами электронного образовательного </a:t>
            </a: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ресурса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Сайт МОУ «Волосовская НОШ</a:t>
            </a:r>
            <a:r>
              <a:rPr lang="ru-RU" sz="3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32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862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5060" y="43237"/>
            <a:ext cx="85898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1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разработать дорожную карту по проекту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Всему начало здесь, в краю родном»;</a:t>
            </a:r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50000"/>
              </a:lnSpc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создать ЭОР «Сайт МОУ «Волосовская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НОШ» для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осуществления обратной связи всех участников проекта;</a:t>
            </a:r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  реализация дорожной карты проекта «Всему начало здесь, в краю родном» педагогическим коллективом МОУ «Волосовская начальная общеобразовательная школа»;</a:t>
            </a:r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  корректировка дорожной карты проекта «Всему начало здесь, в краю родном» на основании мониторинга развития духовно - нравственной сферы обучающихся.</a:t>
            </a:r>
            <a:endParaRPr lang="ru-RU" sz="2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48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072" y="273965"/>
            <a:ext cx="87782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 algn="just"/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 этап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информационно-аналитический:                          анализ условий, необходимых для реализации проекта.</a:t>
            </a:r>
          </a:p>
          <a:p>
            <a:pPr algn="just"/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деятельностный: осуществление инновационной деятельности по моделированию образовательно-воспитательного пространства для младших школьников.</a:t>
            </a:r>
          </a:p>
          <a:p>
            <a:pPr algn="just"/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обобщающий: мониторинг реализации проекта, экспертная оценка результатов соотношения заявленных результатов с достигнутыми; определение перспектив и путей дальнейшего развития духовно-нравственной сферы младших школьников.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872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944" y="408432"/>
            <a:ext cx="8153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Monotype Corsiva" panose="03010101010201010101" pitchFamily="66" charset="0"/>
                <a:cs typeface="Times New Roman" pitchFamily="18" charset="0"/>
              </a:rPr>
              <a:t>            </a:t>
            </a:r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</a:p>
          <a:p>
            <a:pPr algn="ctr"/>
            <a:r>
              <a:rPr lang="ru-RU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реализации проекта:</a:t>
            </a:r>
          </a:p>
          <a:p>
            <a:pPr algn="just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познавательного интереса обучающихся к проектно-исследовательской деятельности.</a:t>
            </a:r>
          </a:p>
          <a:p>
            <a:pPr algn="just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Положительная динамика в духовно-нравственном развитии обучающихся младшего школьного возраста.</a:t>
            </a:r>
          </a:p>
          <a:p>
            <a:pPr algn="just"/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Расширение образовательного пространства с привлечением родительской общественности в реализации проекта.</a:t>
            </a:r>
            <a:endParaRPr lang="ru-RU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120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5936" y="341376"/>
            <a:ext cx="627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/>
                <a:ea typeface="Calibri"/>
                <a:cs typeface="Times New Roman"/>
              </a:rPr>
              <a:t>Мониторинг опроса учащихся </a:t>
            </a:r>
            <a:endParaRPr lang="ru-RU" sz="2400" i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об 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использовании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/>
                <a:ea typeface="Calibri"/>
                <a:cs typeface="Times New Roman"/>
              </a:rPr>
              <a:t>проектно-исследовательской деятельности:</a:t>
            </a:r>
            <a:endParaRPr lang="ru-RU" sz="2400" dirty="0">
              <a:ea typeface="Calibri"/>
              <a:cs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90217157"/>
              </p:ext>
            </p:extLst>
          </p:nvPr>
        </p:nvGraphicFramePr>
        <p:xfrm>
          <a:off x="1366721" y="1853184"/>
          <a:ext cx="6608064" cy="413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0160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6480" y="341376"/>
            <a:ext cx="66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Мониторинг результативности обучения </a:t>
            </a:r>
          </a:p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уроках литературного чтения и окружающего мира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2261368"/>
              </p:ext>
            </p:extLst>
          </p:nvPr>
        </p:nvGraphicFramePr>
        <p:xfrm>
          <a:off x="1499616" y="1828800"/>
          <a:ext cx="676656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2742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Users\Паша\Desktop\страница сайта\unnamed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" y="155448"/>
            <a:ext cx="2556793" cy="15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6480" y="341376"/>
            <a:ext cx="66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Сравнительный анализ уровня воспитанности учащихся  за период с 2018 по 2020 уч. г.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41447469"/>
              </p:ext>
            </p:extLst>
          </p:nvPr>
        </p:nvGraphicFramePr>
        <p:xfrm>
          <a:off x="1619250" y="1828800"/>
          <a:ext cx="6732270" cy="369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5399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344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Паша</cp:lastModifiedBy>
  <cp:revision>35</cp:revision>
  <dcterms:created xsi:type="dcterms:W3CDTF">2013-11-19T05:52:05Z</dcterms:created>
  <dcterms:modified xsi:type="dcterms:W3CDTF">2021-11-17T18:54:23Z</dcterms:modified>
</cp:coreProperties>
</file>