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23" r:id="rId3"/>
    <p:sldId id="325" r:id="rId4"/>
    <p:sldId id="286" r:id="rId5"/>
    <p:sldId id="327" r:id="rId6"/>
    <p:sldId id="326" r:id="rId7"/>
    <p:sldId id="300" r:id="rId8"/>
    <p:sldId id="290" r:id="rId9"/>
    <p:sldId id="293" r:id="rId10"/>
    <p:sldId id="296" r:id="rId11"/>
    <p:sldId id="297" r:id="rId12"/>
    <p:sldId id="317" r:id="rId13"/>
    <p:sldId id="298" r:id="rId14"/>
    <p:sldId id="310" r:id="rId15"/>
    <p:sldId id="346" r:id="rId16"/>
    <p:sldId id="342" r:id="rId17"/>
    <p:sldId id="343" r:id="rId18"/>
    <p:sldId id="344" r:id="rId19"/>
    <p:sldId id="345" r:id="rId20"/>
    <p:sldId id="339" r:id="rId21"/>
    <p:sldId id="329" r:id="rId22"/>
    <p:sldId id="338" r:id="rId23"/>
    <p:sldId id="333" r:id="rId24"/>
    <p:sldId id="319" r:id="rId25"/>
    <p:sldId id="337" r:id="rId26"/>
    <p:sldId id="331" r:id="rId27"/>
    <p:sldId id="33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4A715DE1-F111-4C71-9A82-462EFC179668}">
          <p14:sldIdLst>
            <p14:sldId id="256"/>
            <p14:sldId id="323"/>
            <p14:sldId id="325"/>
            <p14:sldId id="286"/>
            <p14:sldId id="327"/>
            <p14:sldId id="326"/>
            <p14:sldId id="300"/>
            <p14:sldId id="290"/>
            <p14:sldId id="293"/>
            <p14:sldId id="296"/>
            <p14:sldId id="297"/>
            <p14:sldId id="317"/>
            <p14:sldId id="298"/>
          </p14:sldIdLst>
        </p14:section>
        <p14:section name="Раздел без заголовка" id="{6F3253B1-72D9-4F0E-87D9-9CF7760AA31F}">
          <p14:sldIdLst>
            <p14:sldId id="310"/>
            <p14:sldId id="288"/>
            <p14:sldId id="342"/>
            <p14:sldId id="343"/>
            <p14:sldId id="344"/>
            <p14:sldId id="345"/>
            <p14:sldId id="339"/>
            <p14:sldId id="329"/>
            <p14:sldId id="338"/>
            <p14:sldId id="333"/>
            <p14:sldId id="319"/>
            <p14:sldId id="337"/>
            <p14:sldId id="331"/>
            <p14:sldId id="33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89"/>
    <a:srgbClr val="FFFFCC"/>
    <a:srgbClr val="004200"/>
    <a:srgbClr val="00297A"/>
    <a:srgbClr val="FF5050"/>
    <a:srgbClr val="00FFFF"/>
    <a:srgbClr val="CC66FF"/>
    <a:srgbClr val="FF9999"/>
    <a:srgbClr val="C5E58B"/>
    <a:srgbClr val="F7FE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2419" autoAdjust="0"/>
    <p:restoredTop sz="94660"/>
  </p:normalViewPr>
  <p:slideViewPr>
    <p:cSldViewPr snapToGrid="0">
      <p:cViewPr>
        <p:scale>
          <a:sx n="70" d="100"/>
          <a:sy n="70" d="100"/>
        </p:scale>
        <p:origin x="-246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55;&#1056;&#1054;&#1043;&#1056;&#1040;&#1052;&#1052;&#1040;%20&#1056;&#1040;&#1047;&#1042;&#1048;&#1058;&#1048;&#1071;%20&#1064;&#1050;&#1054;&#1051;&#1067;\&#1054;&#1090;&#1095;&#1077;&#1090;%203.12.18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Лист1!$C$13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rgbClr val="7030A0"/>
            </a:solidFill>
          </c:spPr>
          <c:dLbls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Val val="1"/>
          </c:dLbls>
          <c:cat>
            <c:strRef>
              <c:f>Лист1!$B$14:$B$16</c:f>
              <c:strCache>
                <c:ptCount val="3"/>
                <c:pt idx="0">
                  <c:v>Недостаточно осмысленное отношение к природе</c:v>
                </c:pt>
                <c:pt idx="1">
                  <c:v>Отношение к природе осознается глубоко и правильно</c:v>
                </c:pt>
                <c:pt idx="2">
                  <c:v>Отношение к природе не очень активное</c:v>
                </c:pt>
              </c:strCache>
            </c:strRef>
          </c:cat>
          <c:val>
            <c:numRef>
              <c:f>Лист1!$C$14:$C$16</c:f>
              <c:numCache>
                <c:formatCode>0%</c:formatCode>
                <c:ptCount val="3"/>
                <c:pt idx="0">
                  <c:v>0.70000000000000018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</c:ser>
        <c:ser>
          <c:idx val="1"/>
          <c:order val="1"/>
          <c:tx>
            <c:strRef>
              <c:f>Лист1!$D$13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Val val="1"/>
          </c:dLbls>
          <c:cat>
            <c:strRef>
              <c:f>Лист1!$B$14:$B$16</c:f>
              <c:strCache>
                <c:ptCount val="3"/>
                <c:pt idx="0">
                  <c:v>Недостаточно осмысленное отношение к природе</c:v>
                </c:pt>
                <c:pt idx="1">
                  <c:v>Отношение к природе осознается глубоко и правильно</c:v>
                </c:pt>
                <c:pt idx="2">
                  <c:v>Отношение к природе не очень активное</c:v>
                </c:pt>
              </c:strCache>
            </c:strRef>
          </c:cat>
          <c:val>
            <c:numRef>
              <c:f>Лист1!$D$14:$D$16</c:f>
              <c:numCache>
                <c:formatCode>0%</c:formatCode>
                <c:ptCount val="3"/>
                <c:pt idx="0">
                  <c:v>0.4</c:v>
                </c:pt>
                <c:pt idx="1">
                  <c:v>0.32000000000000012</c:v>
                </c:pt>
                <c:pt idx="2">
                  <c:v>0.28000000000000008</c:v>
                </c:pt>
              </c:numCache>
            </c:numRef>
          </c:val>
        </c:ser>
        <c:dLbls>
          <c:showVal val="1"/>
        </c:dLbls>
        <c:overlap val="-25"/>
        <c:axId val="90655744"/>
        <c:axId val="57943168"/>
      </c:barChart>
      <c:catAx>
        <c:axId val="90655744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3200"/>
            </a:pPr>
            <a:endParaRPr lang="ru-RU"/>
          </a:p>
        </c:txPr>
        <c:crossAx val="57943168"/>
        <c:crosses val="autoZero"/>
        <c:auto val="1"/>
        <c:lblAlgn val="ctr"/>
        <c:lblOffset val="100"/>
      </c:catAx>
      <c:valAx>
        <c:axId val="57943168"/>
        <c:scaling>
          <c:orientation val="minMax"/>
        </c:scaling>
        <c:delete val="1"/>
        <c:axPos val="b"/>
        <c:numFmt formatCode="0%" sourceLinked="1"/>
        <c:tickLblPos val="none"/>
        <c:crossAx val="90655744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3200" b="1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7201618547681556"/>
          <c:y val="0.14853200641586478"/>
          <c:w val="0.48631714785651792"/>
          <c:h val="0.7866531787693205"/>
        </c:manualLayout>
      </c:layout>
      <c:barChart>
        <c:barDir val="bar"/>
        <c:grouping val="clustered"/>
        <c:ser>
          <c:idx val="0"/>
          <c:order val="0"/>
          <c:tx>
            <c:strRef>
              <c:f>Лист1!$K$8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rgbClr val="004200"/>
            </a:solidFill>
          </c:spPr>
          <c:dLbls>
            <c:txPr>
              <a:bodyPr/>
              <a:lstStyle/>
              <a:p>
                <a:pPr>
                  <a:defRPr sz="3200" b="1">
                    <a:solidFill>
                      <a:srgbClr val="0042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Лист1!$L$7:$M$7</c:f>
              <c:strCache>
                <c:ptCount val="2"/>
                <c:pt idx="0">
                  <c:v>Экологическое сознание находится в переходном состоянии</c:v>
                </c:pt>
                <c:pt idx="1">
                  <c:v>Экологическое сознание антропоцентрично</c:v>
                </c:pt>
              </c:strCache>
            </c:strRef>
          </c:cat>
          <c:val>
            <c:numRef>
              <c:f>Лист1!$L$8:$M$8</c:f>
              <c:numCache>
                <c:formatCode>0%</c:formatCode>
                <c:ptCount val="2"/>
                <c:pt idx="0">
                  <c:v>0.53</c:v>
                </c:pt>
                <c:pt idx="1">
                  <c:v>0.47000000000000008</c:v>
                </c:pt>
              </c:numCache>
            </c:numRef>
          </c:val>
        </c:ser>
        <c:ser>
          <c:idx val="1"/>
          <c:order val="1"/>
          <c:tx>
            <c:strRef>
              <c:f>Лист1!$K$9</c:f>
              <c:strCache>
                <c:ptCount val="1"/>
                <c:pt idx="0">
                  <c:v>2018-2019</c:v>
                </c:pt>
              </c:strCache>
            </c:strRef>
          </c:tx>
          <c:dPt>
            <c:idx val="0"/>
            <c:spPr>
              <a:solidFill>
                <a:srgbClr val="002060"/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Lbls>
            <c:txPr>
              <a:bodyPr/>
              <a:lstStyle/>
              <a:p>
                <a:pPr>
                  <a:defRPr sz="32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Лист1!$L$7:$M$7</c:f>
              <c:strCache>
                <c:ptCount val="2"/>
                <c:pt idx="0">
                  <c:v>Экологическое сознание находится в переходном состоянии</c:v>
                </c:pt>
                <c:pt idx="1">
                  <c:v>Экологическое сознание антропоцентрично</c:v>
                </c:pt>
              </c:strCache>
            </c:strRef>
          </c:cat>
          <c:val>
            <c:numRef>
              <c:f>Лист1!$L$9:$M$9</c:f>
              <c:numCache>
                <c:formatCode>0%</c:formatCode>
                <c:ptCount val="2"/>
                <c:pt idx="0">
                  <c:v>0.79</c:v>
                </c:pt>
                <c:pt idx="1">
                  <c:v>0.21000000000000008</c:v>
                </c:pt>
              </c:numCache>
            </c:numRef>
          </c:val>
        </c:ser>
        <c:dLbls>
          <c:showVal val="1"/>
        </c:dLbls>
        <c:overlap val="-25"/>
        <c:axId val="105901440"/>
        <c:axId val="105936000"/>
      </c:barChart>
      <c:catAx>
        <c:axId val="10590144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3200"/>
            </a:pPr>
            <a:endParaRPr lang="ru-RU"/>
          </a:p>
        </c:txPr>
        <c:crossAx val="105936000"/>
        <c:crosses val="autoZero"/>
        <c:auto val="1"/>
        <c:lblAlgn val="ctr"/>
        <c:lblOffset val="100"/>
      </c:catAx>
      <c:valAx>
        <c:axId val="105936000"/>
        <c:scaling>
          <c:orientation val="minMax"/>
        </c:scaling>
        <c:delete val="1"/>
        <c:axPos val="b"/>
        <c:numFmt formatCode="0%" sourceLinked="1"/>
        <c:tickLblPos val="none"/>
        <c:crossAx val="10590144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3200" b="1"/>
          </a:pPr>
          <a:endParaRPr lang="ru-RU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64B13-2467-480E-B79D-3BA42584B944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37FDC-E900-4DC3-B7CF-5EA90FC7C5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145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14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136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3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017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98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65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496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296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846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016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62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565F2-32C0-40D0-902B-7C1972ABFF5A}" type="datetimeFigureOut">
              <a:rPr lang="ru-RU" smtClean="0"/>
              <a:pPr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61D82-2796-4380-967F-35FB2E591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06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0"/>
            <a:ext cx="1219199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2800" b="1" i="1" dirty="0" smtClean="0">
              <a:latin typeface="Candara" panose="020E0502030303020204" pitchFamily="34" charset="0"/>
            </a:endParaRPr>
          </a:p>
          <a:p>
            <a:pPr algn="ctr"/>
            <a:endParaRPr lang="ru-RU" sz="2800" b="1" i="1" dirty="0" smtClean="0">
              <a:latin typeface="Candara" panose="020E0502030303020204" pitchFamily="34" charset="0"/>
            </a:endParaRPr>
          </a:p>
          <a:p>
            <a:pPr algn="ctr"/>
            <a:r>
              <a:rPr lang="ru-RU" sz="2800" b="1" i="1" dirty="0" smtClean="0">
                <a:latin typeface="Candara" panose="020E0502030303020204" pitchFamily="34" charset="0"/>
              </a:rPr>
              <a:t>Инновационная Программа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Candara" panose="020E0502030303020204" pitchFamily="34" charset="0"/>
              </a:rPr>
              <a:t>«Школа как развивающаяся образовательная экосистема» </a:t>
            </a:r>
            <a:endParaRPr lang="ru-RU" sz="2800" b="1" i="1" dirty="0" smtClean="0">
              <a:solidFill>
                <a:srgbClr val="C00000"/>
              </a:solidFill>
              <a:latin typeface="Candara" panose="020E0502030303020204" pitchFamily="34" charset="0"/>
            </a:endParaRPr>
          </a:p>
          <a:p>
            <a:pPr algn="ctr"/>
            <a:r>
              <a:rPr lang="ru-RU" sz="2800" b="1" i="1" dirty="0" smtClean="0">
                <a:latin typeface="Candara" panose="020E0502030303020204" pitchFamily="34" charset="0"/>
              </a:rPr>
              <a:t>Сроки реализации: май </a:t>
            </a:r>
            <a:r>
              <a:rPr lang="ru-RU" sz="3200" b="1" i="1" dirty="0" smtClean="0">
                <a:latin typeface="Candara" panose="020E0502030303020204" pitchFamily="34" charset="0"/>
              </a:rPr>
              <a:t>2014</a:t>
            </a:r>
            <a:r>
              <a:rPr lang="ru-RU" sz="2800" b="1" i="1" dirty="0" smtClean="0">
                <a:latin typeface="Candara" panose="020E0502030303020204" pitchFamily="34" charset="0"/>
              </a:rPr>
              <a:t> г.–  декабрь </a:t>
            </a:r>
            <a:r>
              <a:rPr lang="ru-RU" sz="3200" b="1" i="1" dirty="0" smtClean="0">
                <a:latin typeface="Candara" panose="020E0502030303020204" pitchFamily="34" charset="0"/>
              </a:rPr>
              <a:t>2020</a:t>
            </a:r>
            <a:r>
              <a:rPr lang="ru-RU" sz="2800" b="1" i="1" dirty="0" smtClean="0">
                <a:latin typeface="Candara" panose="020E0502030303020204" pitchFamily="34" charset="0"/>
              </a:rPr>
              <a:t> г.</a:t>
            </a:r>
            <a:endParaRPr lang="ru-RU" sz="2800" i="1" dirty="0">
              <a:latin typeface="Candara" panose="020E0502030303020204" pitchFamily="34" charset="0"/>
            </a:endParaRPr>
          </a:p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endParaRPr lang="ru-RU" sz="5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2051" name="Picture 3" descr="C:\Users\Насяльника\Desktop\Новая папка\IMG_09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98" b="15421"/>
          <a:stretch/>
        </p:blipFill>
        <p:spPr bwMode="auto">
          <a:xfrm>
            <a:off x="2292824" y="2224585"/>
            <a:ext cx="7677678" cy="3799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667984" y="5655168"/>
            <a:ext cx="1524016" cy="120283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68490" y="0"/>
            <a:ext cx="11617291" cy="568955"/>
          </a:xfrm>
          <a:prstGeom prst="rect">
            <a:avLst/>
          </a:prstGeom>
          <a:solidFill>
            <a:srgbClr val="FFFF89"/>
          </a:solidFill>
          <a:ln>
            <a:noFill/>
          </a:ln>
          <a:extLst/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МОУ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 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«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Волосовская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 средняя общеобразовательная школа № 1»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35523" y="6163395"/>
            <a:ext cx="311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Candara" panose="020E0502030303020204" pitchFamily="34" charset="0"/>
              </a:rPr>
              <a:t>2018 г</a:t>
            </a:r>
            <a:endParaRPr lang="ru-RU" sz="2800" b="1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97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0" y="-18033"/>
            <a:ext cx="2837657" cy="92804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8104" y="30492"/>
            <a:ext cx="272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anose="020E0502030303020204" pitchFamily="34" charset="0"/>
              </a:rPr>
              <a:t>Виртуальный музей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0747" y="94407"/>
            <a:ext cx="8639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u="sng" dirty="0">
                <a:latin typeface="Candara" panose="020E0502030303020204" pitchFamily="34" charset="0"/>
              </a:rPr>
              <a:t>проведены</a:t>
            </a:r>
            <a:r>
              <a:rPr lang="ru-RU" sz="2000" i="1" dirty="0">
                <a:latin typeface="Candara" panose="020E0502030303020204" pitchFamily="34" charset="0"/>
              </a:rPr>
              <a:t> мероприятия для субъектов образовательного процесса:  </a:t>
            </a:r>
            <a:r>
              <a:rPr lang="ru-RU" sz="2000" i="1" u="sng" dirty="0">
                <a:latin typeface="Candara" panose="020E0502030303020204" pitchFamily="34" charset="0"/>
              </a:rPr>
              <a:t>лекции, виртуальные экскурсии, интегрированные уроки, игры</a:t>
            </a:r>
            <a:r>
              <a:rPr lang="ru-RU" sz="2000" i="1" dirty="0">
                <a:latin typeface="Candara" panose="020E0502030303020204" pitchFamily="34" charset="0"/>
              </a:rPr>
              <a:t>. Совместно с Советом старшеклассников была проведена серия  экологических игр «Что? Где? Когда?», в которой приняли участие представители  4 образовательных организаций </a:t>
            </a:r>
            <a:r>
              <a:rPr lang="ru-RU" sz="2000" i="1" dirty="0" err="1">
                <a:latin typeface="Candara" panose="020E0502030303020204" pitchFamily="34" charset="0"/>
              </a:rPr>
              <a:t>Волосовского</a:t>
            </a:r>
            <a:r>
              <a:rPr lang="ru-RU" sz="2000" i="1" dirty="0">
                <a:latin typeface="Candara" panose="020E0502030303020204" pitchFamily="34" charset="0"/>
              </a:rPr>
              <a:t> </a:t>
            </a:r>
            <a:r>
              <a:rPr lang="ru-RU" sz="2000" i="1" dirty="0" smtClean="0">
                <a:latin typeface="Candara" panose="020E0502030303020204" pitchFamily="34" charset="0"/>
              </a:rPr>
              <a:t>района</a:t>
            </a:r>
            <a:endParaRPr lang="ru-RU" sz="2000" i="1" dirty="0">
              <a:latin typeface="Candara" panose="020E0502030303020204" pitchFamily="34" charset="0"/>
            </a:endParaRPr>
          </a:p>
        </p:txBody>
      </p:sp>
      <p:pic>
        <p:nvPicPr>
          <p:cNvPr id="22530" name="Picture 2" descr="МОУ Волосовская СОШ №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84680"/>
            <a:ext cx="6854146" cy="4757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5423" y="2220462"/>
            <a:ext cx="6226577" cy="463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20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0" y="127481"/>
            <a:ext cx="2761397" cy="92804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847" y="281079"/>
            <a:ext cx="272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anose="020E0502030303020204" pitchFamily="34" charset="0"/>
              </a:rPr>
              <a:t>Сенсорный сад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pic>
        <p:nvPicPr>
          <p:cNvPr id="23554" name="Picture 2" descr="IMG_08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48" y="2142700"/>
            <a:ext cx="5598678" cy="4192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6155" y="455364"/>
            <a:ext cx="7874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andara" panose="020E0502030303020204" pitchFamily="34" charset="0"/>
              </a:rPr>
              <a:t>оформлен информационный стенд </a:t>
            </a:r>
            <a:r>
              <a:rPr lang="ru-RU" sz="2400" i="1" dirty="0" smtClean="0">
                <a:latin typeface="Candara" panose="020E0502030303020204" pitchFamily="34" charset="0"/>
              </a:rPr>
              <a:t>проекта</a:t>
            </a:r>
            <a:r>
              <a:rPr lang="ru-RU" sz="2400" i="1" dirty="0">
                <a:latin typeface="Candara" panose="020E0502030303020204" pitchFamily="34" charset="0"/>
              </a:rPr>
              <a:t>, оборудована сенсорная зона, открыто </a:t>
            </a:r>
            <a:r>
              <a:rPr lang="ru-RU" sz="2400" i="1" dirty="0" smtClean="0">
                <a:latin typeface="Candara" panose="020E0502030303020204" pitchFamily="34" charset="0"/>
              </a:rPr>
              <a:t>посещение </a:t>
            </a:r>
            <a:r>
              <a:rPr lang="ru-RU" sz="2400" i="1" dirty="0">
                <a:latin typeface="Candara" panose="020E0502030303020204" pitchFamily="34" charset="0"/>
              </a:rPr>
              <a:t>для обучающихся летнего оздоровительного </a:t>
            </a:r>
            <a:r>
              <a:rPr lang="ru-RU" sz="2400" i="1" dirty="0" smtClean="0">
                <a:latin typeface="Candara" panose="020E0502030303020204" pitchFamily="34" charset="0"/>
              </a:rPr>
              <a:t>лагеря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pic>
        <p:nvPicPr>
          <p:cNvPr id="23555" name="Picture 3" descr="C:\Users\77-2~1\AppData\Local\Temp\таблица сад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6526" y="1655693"/>
            <a:ext cx="6555474" cy="368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457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20799" y="210242"/>
            <a:ext cx="3192144" cy="92804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20799" y="411203"/>
            <a:ext cx="322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anose="020E0502030303020204" pitchFamily="34" charset="0"/>
              </a:rPr>
              <a:t>Школьный театр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8394" y="583358"/>
            <a:ext cx="851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Candara" panose="020E0502030303020204" pitchFamily="34" charset="0"/>
              </a:rPr>
              <a:t>спектакли </a:t>
            </a:r>
            <a:r>
              <a:rPr lang="ru-RU" sz="2000" i="1" dirty="0">
                <a:latin typeface="Candara" panose="020E0502030303020204" pitchFamily="34" charset="0"/>
              </a:rPr>
              <a:t>на экологическую тематику с использованием костюмов, сделанных своими руками из бросового </a:t>
            </a:r>
            <a:r>
              <a:rPr lang="ru-RU" sz="2000" i="1" dirty="0" smtClean="0">
                <a:latin typeface="Candara" panose="020E0502030303020204" pitchFamily="34" charset="0"/>
              </a:rPr>
              <a:t>материала</a:t>
            </a:r>
            <a:endParaRPr lang="ru-RU" sz="2000" i="1" dirty="0">
              <a:latin typeface="Candara" panose="020E0502030303020204" pitchFamily="34" charset="0"/>
            </a:endParaRPr>
          </a:p>
        </p:txBody>
      </p:sp>
      <p:pic>
        <p:nvPicPr>
          <p:cNvPr id="24578" name="Picture 2" descr="C:\Users\каб77-2\Desktop\ВСОШ 1 к областному педсовету\001 Праздник Осенние приключения, поделки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789" y="1841459"/>
            <a:ext cx="5035211" cy="3605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41459"/>
            <a:ext cx="7156789" cy="5016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938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20799" y="210242"/>
            <a:ext cx="3192144" cy="92804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20799" y="411203"/>
            <a:ext cx="322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anose="020E0502030303020204" pitchFamily="34" charset="0"/>
              </a:rPr>
              <a:t>Цифровая экосистема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 t="20663" r="15154" b="8673"/>
          <a:stretch>
            <a:fillRect/>
          </a:stretch>
        </p:blipFill>
        <p:spPr bwMode="auto">
          <a:xfrm>
            <a:off x="4817659" y="1"/>
            <a:ext cx="7374339" cy="311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5" cstate="print"/>
          <a:srcRect l="10602" t="14285" r="3725" b="9232"/>
          <a:stretch>
            <a:fillRect/>
          </a:stretch>
        </p:blipFill>
        <p:spPr bwMode="auto">
          <a:xfrm>
            <a:off x="0" y="3354862"/>
            <a:ext cx="6359857" cy="3503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1310184"/>
            <a:ext cx="4640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itchFamily="34" charset="0"/>
              </a:rPr>
              <a:t>реализуется в целях   объединения усилий  всех субъектов образовательной экосистемы посредством цифровых технологий</a:t>
            </a:r>
            <a:endParaRPr lang="ru-RU" sz="2400" i="1" dirty="0"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7473" y="3550692"/>
            <a:ext cx="368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itchFamily="34" charset="0"/>
              </a:rPr>
              <a:t>и обеспечивает интеграцию </a:t>
            </a:r>
            <a:r>
              <a:rPr lang="ru-RU" sz="2400" b="1" i="1" dirty="0" smtClean="0">
                <a:latin typeface="Candara" pitchFamily="34" charset="0"/>
              </a:rPr>
              <a:t>экологизации и информатизации </a:t>
            </a:r>
            <a:r>
              <a:rPr lang="ru-RU" sz="2400" i="1" dirty="0" smtClean="0">
                <a:latin typeface="Candara" pitchFamily="34" charset="0"/>
              </a:rPr>
              <a:t>образовательной среды школы</a:t>
            </a:r>
            <a:endParaRPr lang="ru-RU" sz="2400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010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14030" r="54160" b="6378"/>
          <a:stretch>
            <a:fillRect/>
          </a:stretch>
        </p:blipFill>
        <p:spPr bwMode="auto">
          <a:xfrm>
            <a:off x="-1" y="0"/>
            <a:ext cx="6810233" cy="633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 t="20663" r="2542" b="7398"/>
          <a:stretch>
            <a:fillRect/>
          </a:stretch>
        </p:blipFill>
        <p:spPr bwMode="auto">
          <a:xfrm>
            <a:off x="4408227" y="421377"/>
            <a:ext cx="7783773" cy="3386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741994" y="3766783"/>
            <a:ext cx="5213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itchFamily="34" charset="0"/>
              </a:rPr>
              <a:t>На данный момент на сайте размещены все материалы проектов, оформлены страницы и </a:t>
            </a:r>
            <a:r>
              <a:rPr lang="ru-RU" sz="2400" i="1" dirty="0" err="1" smtClean="0">
                <a:latin typeface="Candara" pitchFamily="34" charset="0"/>
              </a:rPr>
              <a:t>подстраницы</a:t>
            </a:r>
            <a:r>
              <a:rPr lang="ru-RU" sz="2400" i="1" dirty="0" smtClean="0">
                <a:latin typeface="Candara" pitchFamily="34" charset="0"/>
              </a:rPr>
              <a:t>, разработаны макеты персональных сайтов классов</a:t>
            </a:r>
            <a:endParaRPr lang="ru-RU" sz="2400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80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89">
              <a:alpha val="5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4406" y="691589"/>
            <a:ext cx="64627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194" y="228244"/>
            <a:ext cx="11546006" cy="1109675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194" y="228245"/>
            <a:ext cx="1150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Итоги деятельности по реализации мероприятий</a:t>
            </a:r>
            <a:endParaRPr lang="ru-RU" sz="32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439" y="691589"/>
            <a:ext cx="11136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1. </a:t>
            </a:r>
            <a:r>
              <a:rPr lang="ru-RU" i="1" dirty="0" smtClean="0"/>
              <a:t>Повышение </a:t>
            </a:r>
            <a:r>
              <a:rPr lang="ru-RU" i="1" dirty="0"/>
              <a:t>уровня экологической культуры, гражданственности, патриотизма, духовно – нравственной культуры, здоровья всех субъектов образовательного процесса.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6268" y="1337920"/>
            <a:ext cx="5011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</a:rPr>
              <a:t>АНКЕТИРОВАНИЕ </a:t>
            </a:r>
            <a:r>
              <a:rPr lang="ru-RU" sz="2400" b="1" dirty="0" smtClean="0">
                <a:latin typeface="Candara" panose="020E0502030303020204" pitchFamily="34" charset="0"/>
              </a:rPr>
              <a:t>ОБУЧАЮЩИХСЯ</a:t>
            </a:r>
            <a:endParaRPr lang="ru-RU" sz="2400" b="1" dirty="0">
              <a:latin typeface="Candara" panose="020E0502030303020204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0" y="1801505"/>
          <a:ext cx="12192000" cy="505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44071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89">
              <a:alpha val="5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4406" y="691589"/>
            <a:ext cx="64627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194" y="228244"/>
            <a:ext cx="11546006" cy="1109675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194" y="228245"/>
            <a:ext cx="1150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Итоги деятельности по реализации мероприятий</a:t>
            </a:r>
            <a:endParaRPr lang="ru-RU" sz="32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439" y="691589"/>
            <a:ext cx="11136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1. </a:t>
            </a:r>
            <a:r>
              <a:rPr lang="ru-RU" i="1" dirty="0" smtClean="0"/>
              <a:t>Повышение </a:t>
            </a:r>
            <a:r>
              <a:rPr lang="ru-RU" i="1" dirty="0"/>
              <a:t>уровня экологической культуры, гражданственности, патриотизма, духовно – нравственной культуры, здоровья всех субъектов образовательного процесса.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3378" y="1337920"/>
            <a:ext cx="977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ndara" panose="020E0502030303020204" pitchFamily="34" charset="0"/>
              </a:rPr>
              <a:t>АНКЕТИРОВАНИЕ ПЕДАГОГИЧЕСКОГО КОЛЛЕКТИВА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257420"/>
              </p:ext>
            </p:extLst>
          </p:nvPr>
        </p:nvGraphicFramePr>
        <p:xfrm>
          <a:off x="0" y="1799585"/>
          <a:ext cx="12192000" cy="5058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44071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89">
              <a:alpha val="5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4406" y="691589"/>
            <a:ext cx="64627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194" y="228244"/>
            <a:ext cx="11546006" cy="1109675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194" y="228245"/>
            <a:ext cx="1150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Итоги деятельности по реализации мероприятий</a:t>
            </a:r>
            <a:endParaRPr lang="ru-RU" sz="32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439" y="813020"/>
            <a:ext cx="1113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ru-RU" b="1" i="1" dirty="0" smtClean="0">
                <a:solidFill>
                  <a:srgbClr val="C00000"/>
                </a:solidFill>
              </a:rPr>
              <a:t> 2. </a:t>
            </a:r>
            <a:r>
              <a:rPr lang="ru-RU" i="1" dirty="0" smtClean="0"/>
              <a:t>Становление информационной культуры как фактора  позитивной информационной социализации.</a:t>
            </a:r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825" y="1394192"/>
            <a:ext cx="1059066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 smtClean="0"/>
              <a:t>Разработаны </a:t>
            </a:r>
            <a:r>
              <a:rPr lang="ru-RU" sz="2800" i="1" dirty="0"/>
              <a:t>персональные сайты классов (классы, регистрируются как закрытая группа в социальной </a:t>
            </a:r>
            <a:endParaRPr lang="ru-RU" sz="2800" i="1" dirty="0" smtClean="0"/>
          </a:p>
          <a:p>
            <a:r>
              <a:rPr lang="ru-RU" sz="2800" i="1" dirty="0"/>
              <a:t> </a:t>
            </a:r>
            <a:r>
              <a:rPr lang="ru-RU" sz="2800" i="1" dirty="0" smtClean="0"/>
              <a:t>  сети </a:t>
            </a:r>
            <a:r>
              <a:rPr lang="ru-RU" sz="2800" i="1" dirty="0"/>
              <a:t>«контакт</a:t>
            </a:r>
            <a:r>
              <a:rPr lang="ru-RU" sz="2800" i="1" dirty="0" smtClean="0"/>
              <a:t>»)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 smtClean="0"/>
              <a:t>87</a:t>
            </a:r>
            <a:r>
              <a:rPr lang="ru-RU" sz="2800" i="1" dirty="0"/>
              <a:t>% педагогов имеют личные </a:t>
            </a:r>
            <a:r>
              <a:rPr lang="ru-RU" sz="2800" i="1" dirty="0" smtClean="0"/>
              <a:t>сайты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i="1" dirty="0" smtClean="0"/>
              <a:t> </a:t>
            </a:r>
            <a:r>
              <a:rPr lang="ru-RU" sz="2800" i="1" dirty="0" smtClean="0">
                <a:latin typeface="Candara" panose="020E0502030303020204" pitchFamily="34" charset="0"/>
              </a:rPr>
              <a:t>проводятся </a:t>
            </a:r>
            <a:r>
              <a:rPr lang="ru-RU" sz="2800" i="1" dirty="0">
                <a:latin typeface="Candara" panose="020E0502030303020204" pitchFamily="34" charset="0"/>
              </a:rPr>
              <a:t>уроки  с использованием  сервиса  </a:t>
            </a:r>
            <a:r>
              <a:rPr lang="ru-RU" sz="2800" b="1" i="1" dirty="0" err="1">
                <a:latin typeface="Candara" panose="020E0502030303020204" pitchFamily="34" charset="0"/>
              </a:rPr>
              <a:t>Google</a:t>
            </a:r>
            <a:r>
              <a:rPr lang="ru-RU" sz="2800" b="1" i="1" dirty="0">
                <a:latin typeface="Candara" panose="020E0502030303020204" pitchFamily="34" charset="0"/>
              </a:rPr>
              <a:t> </a:t>
            </a:r>
            <a:r>
              <a:rPr lang="ru-RU" sz="2800" b="1" i="1" dirty="0" err="1">
                <a:latin typeface="Candara" panose="020E0502030303020204" pitchFamily="34" charset="0"/>
              </a:rPr>
              <a:t>Hangouts</a:t>
            </a:r>
            <a:r>
              <a:rPr lang="ru-RU" sz="2800" b="1" i="1" dirty="0">
                <a:latin typeface="Candara" panose="020E0502030303020204" pitchFamily="34" charset="0"/>
              </a:rPr>
              <a:t> </a:t>
            </a:r>
          </a:p>
          <a:p>
            <a:endParaRPr lang="ru-RU" sz="32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64" t="18067" r="19660" b="10000"/>
          <a:stretch/>
        </p:blipFill>
        <p:spPr bwMode="auto">
          <a:xfrm>
            <a:off x="-2" y="3664329"/>
            <a:ext cx="4027987" cy="318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42" t="23084" r="20746" b="21990"/>
          <a:stretch/>
        </p:blipFill>
        <p:spPr bwMode="auto">
          <a:xfrm>
            <a:off x="3746311" y="3794867"/>
            <a:ext cx="4694830" cy="292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39" t="16074" r="14150" b="9804"/>
          <a:stretch/>
        </p:blipFill>
        <p:spPr bwMode="auto">
          <a:xfrm>
            <a:off x="8068101" y="4126813"/>
            <a:ext cx="3989696" cy="225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31" t="12018" r="31597" b="15854"/>
          <a:stretch/>
        </p:blipFill>
        <p:spPr bwMode="auto">
          <a:xfrm>
            <a:off x="9710381" y="1394192"/>
            <a:ext cx="2347416" cy="165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483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89">
              <a:alpha val="5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4406" y="691589"/>
            <a:ext cx="64627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194" y="228244"/>
            <a:ext cx="11546006" cy="1109675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194" y="228245"/>
            <a:ext cx="1150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Итоги деятельности по реализации мероприятий</a:t>
            </a:r>
            <a:endParaRPr lang="ru-RU" sz="32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439" y="813020"/>
            <a:ext cx="11136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</a:rPr>
              <a:t>3. </a:t>
            </a:r>
            <a:r>
              <a:rPr lang="ru-RU" sz="3200" i="1" dirty="0"/>
              <a:t>Конкурентоспособность выпускников школы.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25" y="1394192"/>
            <a:ext cx="121851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Candara" panose="020E0502030303020204" pitchFamily="34" charset="0"/>
              </a:rPr>
              <a:t> За последние годы увеличилось количество  выпускников, поступающих в</a:t>
            </a:r>
            <a:r>
              <a:rPr lang="ru-RU" sz="2800" i="1" dirty="0" smtClean="0">
                <a:latin typeface="Candara" panose="020E0502030303020204" pitchFamily="34" charset="0"/>
              </a:rPr>
              <a:t>:</a:t>
            </a:r>
          </a:p>
          <a:p>
            <a:endParaRPr lang="ru-RU" sz="2800" i="1" dirty="0">
              <a:latin typeface="Candara" panose="020E0502030303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Candara" panose="020E0502030303020204" pitchFamily="34" charset="0"/>
              </a:rPr>
              <a:t>Ленинградский </a:t>
            </a:r>
            <a:r>
              <a:rPr lang="ru-RU" sz="2800" i="1" dirty="0">
                <a:latin typeface="Candara" panose="020E0502030303020204" pitchFamily="34" charset="0"/>
              </a:rPr>
              <a:t>государственный университет имени А.С. Пушкина (факультет естествознания, географии и туризма);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Candara" panose="020E0502030303020204" pitchFamily="34" charset="0"/>
              </a:rPr>
              <a:t>Санкт </a:t>
            </a:r>
            <a:r>
              <a:rPr lang="ru-RU" sz="2800" i="1" dirty="0">
                <a:latin typeface="Candara" panose="020E0502030303020204" pitchFamily="34" charset="0"/>
              </a:rPr>
              <a:t>– Петербургский Горный Университет;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Candara" panose="020E0502030303020204" pitchFamily="34" charset="0"/>
              </a:rPr>
              <a:t>Российский </a:t>
            </a:r>
            <a:r>
              <a:rPr lang="ru-RU" sz="2800" i="1" dirty="0">
                <a:latin typeface="Candara" panose="020E0502030303020204" pitchFamily="34" charset="0"/>
              </a:rPr>
              <a:t>Государственный Педагогический Университет им. А. И. Герцена (факультет географии);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Candara" panose="020E0502030303020204" pitchFamily="34" charset="0"/>
              </a:rPr>
              <a:t>Санкт </a:t>
            </a:r>
            <a:r>
              <a:rPr lang="ru-RU" sz="2800" i="1" dirty="0">
                <a:latin typeface="Candara" panose="020E0502030303020204" pitchFamily="34" charset="0"/>
              </a:rPr>
              <a:t>– Петербургский Государственный Лесотехнический университет им. С. М. Кирова;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Candara" panose="020E0502030303020204" pitchFamily="34" charset="0"/>
              </a:rPr>
              <a:t>Санкт </a:t>
            </a:r>
            <a:r>
              <a:rPr lang="ru-RU" sz="2800" i="1" dirty="0">
                <a:latin typeface="Candara" panose="020E0502030303020204" pitchFamily="34" charset="0"/>
              </a:rPr>
              <a:t>– Петербургский Российский Государственный гидрометеорологический университет.</a:t>
            </a:r>
          </a:p>
          <a:p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xmlns="" val="47339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89">
              <a:alpha val="5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24406" y="691589"/>
            <a:ext cx="64627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1194" y="228244"/>
            <a:ext cx="11546006" cy="1423135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194" y="228245"/>
            <a:ext cx="1150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Итоги деятельности по реализации мероприятий</a:t>
            </a:r>
            <a:endParaRPr lang="ru-RU" sz="3200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194" y="813020"/>
            <a:ext cx="11546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4. </a:t>
            </a:r>
            <a:r>
              <a:rPr lang="ru-RU" sz="2000" i="1" dirty="0"/>
              <a:t>Расширение образовательного пространства школы</a:t>
            </a:r>
            <a:r>
              <a:rPr lang="ru-RU" sz="2000" i="1" dirty="0" smtClean="0"/>
              <a:t>, </a:t>
            </a:r>
            <a:r>
              <a:rPr lang="ru-RU" sz="2000" i="1" dirty="0"/>
              <a:t>дальнейшее развитие социального партнёрства с </a:t>
            </a:r>
            <a:r>
              <a:rPr lang="ru-RU" sz="2000" i="1" dirty="0" smtClean="0"/>
              <a:t>выходом </a:t>
            </a:r>
            <a:r>
              <a:rPr lang="ru-RU" sz="2000" i="1" dirty="0"/>
              <a:t>проекта на муниципальный и в перспективе на </a:t>
            </a:r>
            <a:r>
              <a:rPr lang="ru-RU" sz="2000" i="1" dirty="0" smtClean="0"/>
              <a:t>межмуниципальный </a:t>
            </a:r>
            <a:r>
              <a:rPr lang="ru-RU" sz="2000" i="1" dirty="0"/>
              <a:t>уровень.</a:t>
            </a:r>
          </a:p>
          <a:p>
            <a:pPr lvl="0" algn="ctr"/>
            <a:endParaRPr lang="ru-RU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1609" y="2183642"/>
            <a:ext cx="121851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Candara" panose="020E0502030303020204" pitchFamily="34" charset="0"/>
              </a:rPr>
              <a:t> </a:t>
            </a:r>
            <a:r>
              <a:rPr lang="ru-RU" sz="2800" i="1" dirty="0" smtClean="0">
                <a:latin typeface="Candara" panose="020E0502030303020204" pitchFamily="34" charset="0"/>
              </a:rPr>
              <a:t>Ежегодно </a:t>
            </a:r>
            <a:r>
              <a:rPr lang="ru-RU" sz="2800" i="1" dirty="0">
                <a:latin typeface="Candara" panose="020E0502030303020204" pitchFamily="34" charset="0"/>
              </a:rPr>
              <a:t>совместно со студентами ЛГУ имени А. С. Пушкина, ФГБОУВО «Санкт-Петербургский горный университет», проходит летняя экологическая практика на базе школы (продолжение работы над тремя проектами по метеорологии).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>
                <a:latin typeface="Candara" panose="020E0502030303020204" pitchFamily="34" charset="0"/>
              </a:rPr>
              <a:t> </a:t>
            </a:r>
            <a:r>
              <a:rPr lang="ru-RU" sz="2800" i="1" dirty="0" smtClean="0">
                <a:latin typeface="Candara" panose="020E0502030303020204" pitchFamily="34" charset="0"/>
              </a:rPr>
              <a:t>31 </a:t>
            </a:r>
            <a:r>
              <a:rPr lang="ru-RU" sz="2800" i="1" dirty="0">
                <a:latin typeface="Candara" panose="020E0502030303020204" pitchFamily="34" charset="0"/>
              </a:rPr>
              <a:t>августа 2018 г. заключено соглашение о стратегическом </a:t>
            </a:r>
            <a:r>
              <a:rPr lang="ru-RU" sz="2800" i="1" dirty="0" smtClean="0">
                <a:latin typeface="Candara" panose="020E0502030303020204" pitchFamily="34" charset="0"/>
              </a:rPr>
              <a:t>партнерстве ­ </a:t>
            </a:r>
            <a:r>
              <a:rPr lang="ru-RU" sz="2800" i="1" dirty="0">
                <a:latin typeface="Candara" panose="020E0502030303020204" pitchFamily="34" charset="0"/>
              </a:rPr>
              <a:t>с муниципальным бюджетным общеобразовательным учреждением - «Лицей №1» г. Воронежа.</a:t>
            </a:r>
          </a:p>
          <a:p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xmlns="" val="284318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334818" y="4339990"/>
            <a:ext cx="5072204" cy="649968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667984" y="5655168"/>
            <a:ext cx="1524016" cy="120283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66374" y="767963"/>
            <a:ext cx="10863618" cy="554432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9174" y="812595"/>
            <a:ext cx="1177801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Школа как развивающаяся образовательная экосистема </a:t>
            </a:r>
            <a:r>
              <a:rPr lang="ru-RU" sz="3200" i="1" dirty="0" smtClean="0">
                <a:latin typeface="Candara" pitchFamily="34" charset="0"/>
              </a:rPr>
              <a:t> </a:t>
            </a:r>
          </a:p>
          <a:p>
            <a:pPr algn="ctr"/>
            <a:r>
              <a:rPr lang="ru-RU" sz="3200" i="1" dirty="0" smtClean="0">
                <a:latin typeface="Candara" pitchFamily="34" charset="0"/>
              </a:rPr>
              <a:t>это школа,  обеспечивающая целостное развитие личности, способной мыслить экологически сообразно, обладающей достаточным уровнем культуры позитивных взаимоотношений с окружающей средой, готовой жить в высокотехнологичном,  цифровом,  конкурентном мире </a:t>
            </a:r>
          </a:p>
          <a:p>
            <a:pPr algn="ctr"/>
            <a:endParaRPr lang="ru-RU" sz="3200" i="1" dirty="0" smtClean="0">
              <a:latin typeface="Candara" pitchFamily="34" charset="0"/>
            </a:endParaRPr>
          </a:p>
          <a:p>
            <a:pPr algn="ctr"/>
            <a:r>
              <a:rPr lang="ru-RU" sz="3200" b="1" i="1" dirty="0" smtClean="0">
                <a:latin typeface="Candara" pitchFamily="34" charset="0"/>
              </a:rPr>
              <a:t>Основная идея программы </a:t>
            </a:r>
          </a:p>
          <a:p>
            <a:pPr algn="ctr"/>
            <a:endParaRPr lang="ru-RU" sz="3200" i="1" dirty="0" smtClean="0">
              <a:latin typeface="Candara" pitchFamily="34" charset="0"/>
            </a:endParaRPr>
          </a:p>
          <a:p>
            <a:pPr algn="ctr"/>
            <a:r>
              <a:rPr lang="ru-RU" sz="3200" i="1" dirty="0" smtClean="0">
                <a:latin typeface="Candara" pitchFamily="34" charset="0"/>
              </a:rPr>
              <a:t>воспитание экологичной личности</a:t>
            </a:r>
          </a:p>
          <a:p>
            <a:pPr algn="ctr">
              <a:buFontTx/>
              <a:buChar char="-"/>
            </a:pPr>
            <a:endParaRPr lang="ru-RU" sz="3200" i="1" dirty="0" smtClean="0"/>
          </a:p>
          <a:p>
            <a:endParaRPr lang="ru-RU" sz="3200" b="1" dirty="0" smtClean="0">
              <a:solidFill>
                <a:srgbClr val="C00000"/>
              </a:solidFill>
            </a:endParaRPr>
          </a:p>
          <a:p>
            <a:pPr algn="ctr"/>
            <a:endParaRPr lang="ru-RU" sz="32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97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380" y="1405719"/>
            <a:ext cx="3339552" cy="472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31558" y="1804979"/>
            <a:ext cx="65918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Candara" panose="020E0502030303020204" pitchFamily="34" charset="0"/>
              </a:rPr>
              <a:t>1 октября – 10 ноября 2017 года </a:t>
            </a:r>
            <a:r>
              <a:rPr lang="ru-RU" sz="2400" i="1" dirty="0" smtClean="0">
                <a:latin typeface="Candara" panose="020E0502030303020204" pitchFamily="34" charset="0"/>
              </a:rPr>
              <a:t>- участие </a:t>
            </a:r>
            <a:r>
              <a:rPr lang="ru-RU" sz="2400" i="1" dirty="0">
                <a:latin typeface="Candara" panose="020E0502030303020204" pitchFamily="34" charset="0"/>
              </a:rPr>
              <a:t>в </a:t>
            </a:r>
            <a:r>
              <a:rPr lang="ru-RU" sz="2400" i="1" dirty="0" smtClean="0">
                <a:latin typeface="Candara" panose="020E0502030303020204" pitchFamily="34" charset="0"/>
              </a:rPr>
              <a:t>районном  конкурсе методических разработок по экологическому воспитанию. Наша разработка </a:t>
            </a:r>
            <a:r>
              <a:rPr lang="ru-RU" sz="2400" i="1" dirty="0">
                <a:latin typeface="Candara" panose="020E0502030303020204" pitchFamily="34" charset="0"/>
              </a:rPr>
              <a:t>заняла 3 </a:t>
            </a:r>
            <a:r>
              <a:rPr lang="ru-RU" sz="2400" i="1" dirty="0" smtClean="0">
                <a:latin typeface="Candara" panose="020E0502030303020204" pitchFamily="34" charset="0"/>
              </a:rPr>
              <a:t>место в номинации </a:t>
            </a:r>
            <a:r>
              <a:rPr lang="ru-RU" sz="2400" b="1" i="1" dirty="0" smtClean="0">
                <a:latin typeface="Candara" panose="020E0502030303020204" pitchFamily="34" charset="0"/>
              </a:rPr>
              <a:t>«Технология </a:t>
            </a:r>
            <a:r>
              <a:rPr lang="ru-RU" sz="2400" b="1" i="1" dirty="0">
                <a:latin typeface="Candara" panose="020E0502030303020204" pitchFamily="34" charset="0"/>
              </a:rPr>
              <a:t>проектной деятельности в экологическом образовании»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55630" y="183535"/>
            <a:ext cx="10245218" cy="954106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025707" y="121979"/>
            <a:ext cx="11505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Основные достижения в рамках реализации </a:t>
            </a:r>
            <a:endParaRPr lang="ru-RU" sz="3200" b="1" i="1" dirty="0" smtClean="0"/>
          </a:p>
          <a:p>
            <a:pPr algn="ctr"/>
            <a:r>
              <a:rPr lang="ru-RU" sz="3200" b="1" i="1" dirty="0" smtClean="0"/>
              <a:t>программы </a:t>
            </a:r>
            <a:r>
              <a:rPr lang="ru-RU" sz="3200" b="1" i="1" dirty="0"/>
              <a:t>развития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33348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32013" y="228245"/>
            <a:ext cx="8753362" cy="954106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363570" y="1914162"/>
            <a:ext cx="65918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Candara" panose="020E0502030303020204" pitchFamily="34" charset="0"/>
              </a:rPr>
              <a:t>21 </a:t>
            </a:r>
            <a:r>
              <a:rPr lang="ru-RU" sz="2400" b="1" i="1" dirty="0">
                <a:latin typeface="Candara" panose="020E0502030303020204" pitchFamily="34" charset="0"/>
              </a:rPr>
              <a:t>октября 2017 года </a:t>
            </a:r>
            <a:r>
              <a:rPr lang="ru-RU" sz="2400" i="1" dirty="0" smtClean="0">
                <a:latin typeface="Candara" panose="020E0502030303020204" pitchFamily="34" charset="0"/>
              </a:rPr>
              <a:t>- участие </a:t>
            </a:r>
            <a:r>
              <a:rPr lang="ru-RU" sz="2400" i="1" dirty="0">
                <a:latin typeface="Candara" panose="020E0502030303020204" pitchFamily="34" charset="0"/>
              </a:rPr>
              <a:t>в областном образовательном экологическом Слете и конкурсе «Лучшая экологическая школа Ленинградской области». Инициатором слета и конкурса выступил Ленинградский государственный университет имени А. С. Пушкина совместно с Комитетом по Природным ресурсам Ленинградской области. Наша команда заняла 3 место в номинации «Школа – центр экологического просвещения»;</a:t>
            </a:r>
          </a:p>
        </p:txBody>
      </p:sp>
      <p:pic>
        <p:nvPicPr>
          <p:cNvPr id="1026" name="Picture 2" descr="C:\Users\77-2~1\AppData\Local\Temp\Rar$DIa0.286\грамота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825" y="1361303"/>
            <a:ext cx="3591869" cy="526070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375850" y="166689"/>
            <a:ext cx="11505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Основные достижения в рамках реализации </a:t>
            </a:r>
            <a:endParaRPr lang="ru-RU" sz="3200" b="1" i="1" dirty="0" smtClean="0"/>
          </a:p>
          <a:p>
            <a:pPr algn="ctr"/>
            <a:r>
              <a:rPr lang="ru-RU" sz="3200" b="1" i="1" dirty="0" smtClean="0"/>
              <a:t>программы </a:t>
            </a:r>
            <a:r>
              <a:rPr lang="ru-RU" sz="3200" b="1" i="1" dirty="0"/>
              <a:t>развития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66599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12" y="1454383"/>
            <a:ext cx="6538131" cy="48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232011" y="228245"/>
            <a:ext cx="11818961" cy="954106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137778" y="1474129"/>
            <a:ext cx="49131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i="1" dirty="0" smtClean="0">
                <a:latin typeface="Candara" panose="020E0502030303020204" pitchFamily="34" charset="0"/>
              </a:rPr>
              <a:t>  </a:t>
            </a:r>
            <a:r>
              <a:rPr lang="ru-RU" sz="2800" dirty="0" smtClean="0">
                <a:latin typeface="Candara" panose="020E0502030303020204" pitchFamily="34" charset="0"/>
              </a:rPr>
              <a:t>лауреат областной «Ярмарки инноваций в образовании» – </a:t>
            </a:r>
            <a:r>
              <a:rPr lang="ru-RU" sz="2800" b="1" dirty="0" smtClean="0">
                <a:latin typeface="Candara" panose="020E0502030303020204" pitchFamily="34" charset="0"/>
              </a:rPr>
              <a:t>2017</a:t>
            </a:r>
            <a:r>
              <a:rPr lang="ru-RU" sz="2800" dirty="0" smtClean="0">
                <a:latin typeface="Candara" panose="020E0502030303020204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latin typeface="Candara" panose="020E0502030303020204" pitchFamily="34" charset="0"/>
              </a:rPr>
              <a:t>  в </a:t>
            </a:r>
            <a:r>
              <a:rPr lang="ru-RU" sz="2800" b="1" dirty="0">
                <a:latin typeface="Candara" panose="020E0502030303020204" pitchFamily="34" charset="0"/>
              </a:rPr>
              <a:t>марте 2018</a:t>
            </a:r>
            <a:r>
              <a:rPr lang="ru-RU" sz="2800" dirty="0">
                <a:latin typeface="Candara" panose="020E0502030303020204" pitchFamily="34" charset="0"/>
              </a:rPr>
              <a:t> программа представлена в областном </a:t>
            </a:r>
            <a:r>
              <a:rPr lang="ru-RU" sz="2800" dirty="0" err="1">
                <a:latin typeface="Candara" panose="020E0502030303020204" pitchFamily="34" charset="0"/>
              </a:rPr>
              <a:t>вебинаре</a:t>
            </a:r>
            <a:r>
              <a:rPr lang="ru-RU" sz="2800" dirty="0">
                <a:latin typeface="Candara" panose="020E0502030303020204" pitchFamily="34" charset="0"/>
              </a:rPr>
              <a:t> «Современные технологии воспитания и социализации в образовательной среде Ленинградской области».</a:t>
            </a:r>
          </a:p>
          <a:p>
            <a:pPr>
              <a:buFont typeface="Wingdings" pitchFamily="2" charset="2"/>
              <a:buChar char="Ø"/>
            </a:pPr>
            <a:endParaRPr lang="ru-RU" sz="2800" b="1" i="1" dirty="0" smtClean="0"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896" y="213746"/>
            <a:ext cx="11505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b="1" i="1" dirty="0"/>
              <a:t>Основные достижения в рамках реализации </a:t>
            </a:r>
            <a:endParaRPr lang="ru-RU" sz="3200" b="1" i="1" dirty="0" smtClean="0"/>
          </a:p>
          <a:p>
            <a:pPr algn="ctr"/>
            <a:r>
              <a:rPr lang="ru-RU" sz="3200" b="1" i="1" dirty="0" smtClean="0"/>
              <a:t>программы </a:t>
            </a:r>
            <a:r>
              <a:rPr lang="ru-RU" sz="3200" b="1" i="1" dirty="0"/>
              <a:t>развития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13937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3844" y="245367"/>
            <a:ext cx="4722126" cy="1586908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75731" y="279907"/>
            <a:ext cx="451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Список публикаций, </a:t>
            </a:r>
          </a:p>
          <a:p>
            <a:pPr algn="ctr"/>
            <a:r>
              <a:rPr lang="ru-RU" sz="3200" b="1" i="1" dirty="0" smtClean="0">
                <a:latin typeface="Candara" pitchFamily="34" charset="0"/>
              </a:rPr>
              <a:t>связанных с темой </a:t>
            </a:r>
          </a:p>
          <a:p>
            <a:pPr algn="ctr"/>
            <a:r>
              <a:rPr lang="ru-RU" sz="3200" b="1" i="1" dirty="0" smtClean="0">
                <a:latin typeface="Candara" pitchFamily="34" charset="0"/>
              </a:rPr>
              <a:t>продукта:</a:t>
            </a:r>
            <a:r>
              <a:rPr lang="ru-RU" sz="3200" b="1" dirty="0" smtClean="0">
                <a:latin typeface="Candara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5731" y="2107851"/>
            <a:ext cx="49268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i="1" dirty="0" smtClean="0">
                <a:latin typeface="Candara" pitchFamily="34" charset="0"/>
              </a:rPr>
              <a:t>публикация в книге, посвященной юбилею школы «Нам всего 80!».</a:t>
            </a:r>
            <a:r>
              <a:rPr lang="ru-RU" sz="2800" i="1" u="sng" dirty="0">
                <a:latin typeface="Candara" pitchFamily="34" charset="0"/>
              </a:rPr>
              <a:t> </a:t>
            </a:r>
            <a:r>
              <a:rPr lang="ru-RU" sz="2800" i="1" dirty="0" smtClean="0">
                <a:latin typeface="Candara" pitchFamily="34" charset="0"/>
              </a:rPr>
              <a:t>Санкт-Петербург, </a:t>
            </a:r>
            <a:r>
              <a:rPr lang="ru-RU" sz="2800" i="1" dirty="0">
                <a:latin typeface="Candara" pitchFamily="34" charset="0"/>
              </a:rPr>
              <a:t>и</a:t>
            </a:r>
            <a:r>
              <a:rPr lang="ru-RU" sz="2800" i="1" dirty="0" smtClean="0">
                <a:latin typeface="Candara" pitchFamily="34" charset="0"/>
              </a:rPr>
              <a:t>здательство «Первый класс», 2015</a:t>
            </a:r>
          </a:p>
        </p:txBody>
      </p:sp>
      <p:sp>
        <p:nvSpPr>
          <p:cNvPr id="3" name="AutoShape 2" descr="https://mail.yandex.ru/message_part/%D0%BC%D0%BD%D0%B5%D0%B5%D0%B5%D0%B5%D0%B5%D0%B5%D0%B5%D0%B5%D0%B5.jpg?_uid=10745231&amp;name=%D0%BC%D0%BD%D0%B5%D0%B5%D0%B5%D0%B5%D0%B5%D0%B5%D0%B5%D0%B5%D0%B5.jpg&amp;hid=1.1&amp;ids=164099911422370010&amp;no_disposition=y&amp;exif_rotate=y"/>
          <p:cNvSpPr>
            <a:spLocks noChangeAspect="1" noChangeArrowheads="1"/>
          </p:cNvSpPr>
          <p:nvPr/>
        </p:nvSpPr>
        <p:spPr bwMode="auto">
          <a:xfrm>
            <a:off x="307975" y="-15463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0424" y="150166"/>
            <a:ext cx="4511497" cy="6564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06494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41444" y="255539"/>
            <a:ext cx="4722126" cy="1586908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3331" y="290079"/>
            <a:ext cx="451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Список публикаций, </a:t>
            </a:r>
          </a:p>
          <a:p>
            <a:pPr algn="ctr"/>
            <a:r>
              <a:rPr lang="ru-RU" sz="3200" b="1" i="1" dirty="0" smtClean="0">
                <a:latin typeface="Candara" pitchFamily="34" charset="0"/>
              </a:rPr>
              <a:t>связанных с темой </a:t>
            </a:r>
          </a:p>
          <a:p>
            <a:pPr algn="ctr"/>
            <a:r>
              <a:rPr lang="ru-RU" sz="3200" b="1" i="1" dirty="0" smtClean="0">
                <a:latin typeface="Candara" pitchFamily="34" charset="0"/>
              </a:rPr>
              <a:t>продукта:</a:t>
            </a:r>
            <a:r>
              <a:rPr lang="ru-RU" sz="3200" b="1" dirty="0" smtClean="0">
                <a:latin typeface="Candara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037" y="2107852"/>
            <a:ext cx="49268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800" i="1" dirty="0" smtClean="0">
                <a:latin typeface="Candara" pitchFamily="34" charset="0"/>
              </a:rPr>
              <a:t>публикация в сборнике «Инновации и успешные практики в системе образования </a:t>
            </a:r>
          </a:p>
          <a:p>
            <a:r>
              <a:rPr lang="ru-RU" sz="2800" i="1" dirty="0" smtClean="0">
                <a:latin typeface="Candara" pitchFamily="34" charset="0"/>
              </a:rPr>
              <a:t>Ленинградской области» выпуск 2, </a:t>
            </a:r>
          </a:p>
          <a:p>
            <a:r>
              <a:rPr lang="ru-RU" sz="2800" i="1" dirty="0" smtClean="0">
                <a:latin typeface="Candara" pitchFamily="34" charset="0"/>
              </a:rPr>
              <a:t>август 2016</a:t>
            </a:r>
            <a:r>
              <a:rPr lang="ru-RU" sz="2800" i="1" u="sng" dirty="0" smtClean="0">
                <a:latin typeface="Candara" pitchFamily="34" charset="0"/>
              </a:rPr>
              <a:t> </a:t>
            </a:r>
            <a:endParaRPr lang="ru-RU" sz="2800" i="1" dirty="0" smtClean="0">
              <a:latin typeface="Candara" pitchFamily="34" charset="0"/>
            </a:endParaRPr>
          </a:p>
        </p:txBody>
      </p:sp>
      <p:pic>
        <p:nvPicPr>
          <p:cNvPr id="7" name="Рисунок 6" descr="C:\Users\Насяльника\AppData\Local\Microsoft\Windows\INetCache\IE\JGKO8K6D\S08_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07" b="2820"/>
          <a:stretch>
            <a:fillRect/>
          </a:stretch>
        </p:blipFill>
        <p:spPr bwMode="auto">
          <a:xfrm>
            <a:off x="6441743" y="0"/>
            <a:ext cx="492037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0861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72955" y="3844900"/>
            <a:ext cx="4026090" cy="1586908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295" y="3844900"/>
            <a:ext cx="4517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Список публикаций, </a:t>
            </a:r>
          </a:p>
          <a:p>
            <a:pPr algn="ctr"/>
            <a:r>
              <a:rPr lang="ru-RU" sz="3200" b="1" i="1" dirty="0" smtClean="0">
                <a:latin typeface="Candara" pitchFamily="34" charset="0"/>
              </a:rPr>
              <a:t>связанных с темой </a:t>
            </a:r>
          </a:p>
          <a:p>
            <a:pPr algn="ctr"/>
            <a:r>
              <a:rPr lang="ru-RU" sz="3200" b="1" i="1" dirty="0" smtClean="0">
                <a:latin typeface="Candara" pitchFamily="34" charset="0"/>
              </a:rPr>
              <a:t>продукта:</a:t>
            </a:r>
            <a:r>
              <a:rPr lang="ru-RU" sz="3200" b="1" dirty="0" smtClean="0">
                <a:latin typeface="Candara" pitchFamily="34" charset="0"/>
              </a:rPr>
              <a:t>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34" t="13384" r="19970" b="54179"/>
          <a:stretch/>
        </p:blipFill>
        <p:spPr bwMode="auto">
          <a:xfrm>
            <a:off x="741530" y="-2"/>
            <a:ext cx="10931855" cy="3275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44704" y="3529310"/>
            <a:ext cx="7647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i="1" dirty="0" smtClean="0">
                <a:latin typeface="Candara" pitchFamily="34" charset="0"/>
              </a:rPr>
              <a:t>публикация  на сайте Ленинградского областного института развития образования - </a:t>
            </a:r>
            <a:r>
              <a:rPr lang="ru-RU" sz="2400" i="1" dirty="0" smtClean="0"/>
              <a:t>Инновационная </a:t>
            </a:r>
            <a:r>
              <a:rPr lang="ru-RU" sz="2400" i="1" dirty="0"/>
              <a:t>программа «Школа как развивающаяся образовательная экосистема</a:t>
            </a:r>
            <a:r>
              <a:rPr lang="ru-RU" sz="2400" i="1" dirty="0" smtClean="0"/>
              <a:t>», </a:t>
            </a:r>
            <a:r>
              <a:rPr lang="ru-RU" sz="2400" i="1" dirty="0" smtClean="0">
                <a:latin typeface="Candara" pitchFamily="34" charset="0"/>
              </a:rPr>
              <a:t>декабрь 2017;</a:t>
            </a:r>
          </a:p>
          <a:p>
            <a:pPr>
              <a:buFontTx/>
              <a:buChar char="-"/>
            </a:pPr>
            <a:endParaRPr lang="ru-RU" sz="2400" i="1" dirty="0" smtClean="0">
              <a:latin typeface="Candara" pitchFamily="34" charset="0"/>
            </a:endParaRPr>
          </a:p>
          <a:p>
            <a:pPr>
              <a:buFontTx/>
              <a:buChar char="-"/>
            </a:pPr>
            <a:r>
              <a:rPr lang="ru-RU" sz="2400" i="1" dirty="0">
                <a:latin typeface="Candara" pitchFamily="34" charset="0"/>
              </a:rPr>
              <a:t>п</a:t>
            </a:r>
            <a:r>
              <a:rPr lang="ru-RU" sz="2400" i="1" dirty="0" smtClean="0">
                <a:latin typeface="Candara" pitchFamily="34" charset="0"/>
              </a:rPr>
              <a:t>убликация в сборнике «Воспитание в современной образовательной среде», 2017. Статья «Воспитание в образовательной экосистеме школы». </a:t>
            </a:r>
          </a:p>
        </p:txBody>
      </p:sp>
    </p:spTree>
    <p:extLst>
      <p:ext uri="{BB962C8B-B14F-4D97-AF65-F5344CB8AC3E}">
        <p14:creationId xmlns:p14="http://schemas.microsoft.com/office/powerpoint/2010/main" xmlns="" val="176374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07475" y="187301"/>
            <a:ext cx="4517409" cy="954106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25340" y="371964"/>
            <a:ext cx="518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Список выступлений:</a:t>
            </a:r>
            <a:r>
              <a:rPr lang="ru-RU" sz="3200" b="1" dirty="0" smtClean="0">
                <a:latin typeface="Candara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1069" y="1207101"/>
            <a:ext cx="117643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Candara" pitchFamily="34" charset="0"/>
              </a:rPr>
              <a:t>  форум «Школа – федеральная </a:t>
            </a:r>
            <a:r>
              <a:rPr lang="ru-RU" sz="2400" dirty="0" err="1" smtClean="0">
                <a:latin typeface="Candara" pitchFamily="34" charset="0"/>
              </a:rPr>
              <a:t>стажировочная</a:t>
            </a:r>
            <a:r>
              <a:rPr lang="ru-RU" sz="2400" dirty="0" smtClean="0">
                <a:latin typeface="Candara" pitchFamily="34" charset="0"/>
              </a:rPr>
              <a:t> площадка. Идеи, предложения, перспективы» для слушателей ЛОИРО, руководителей школ Ленинградской области – декабрь 2014 г.;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Candara" pitchFamily="34" charset="0"/>
              </a:rPr>
              <a:t> по реализации модуля «ГОУ – ресурс реализации программы «Школа – развивающаяся образовательная экосистема» с представителями средств массовой печати ЛО, руководителями и учителями технологии </a:t>
            </a:r>
            <a:r>
              <a:rPr lang="ru-RU" sz="2400" dirty="0" err="1" smtClean="0">
                <a:latin typeface="Candara" pitchFamily="34" charset="0"/>
              </a:rPr>
              <a:t>Волосовского</a:t>
            </a:r>
            <a:r>
              <a:rPr lang="ru-RU" sz="2400" dirty="0" smtClean="0">
                <a:latin typeface="Candara" pitchFamily="34" charset="0"/>
              </a:rPr>
              <a:t> района, учителями  истории из </a:t>
            </a:r>
            <a:r>
              <a:rPr lang="ru-RU" sz="2400" dirty="0" err="1" smtClean="0">
                <a:latin typeface="Candara" pitchFamily="34" charset="0"/>
              </a:rPr>
              <a:t>Нижнеселезского</a:t>
            </a:r>
            <a:r>
              <a:rPr lang="ru-RU" sz="2400" dirty="0" smtClean="0">
                <a:latin typeface="Candara" pitchFamily="34" charset="0"/>
              </a:rPr>
              <a:t> Воеводства Польши – октябрь 2015 г,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Candara" pitchFamily="34" charset="0"/>
              </a:rPr>
              <a:t>межрегиональная научно-практическая конференция </a:t>
            </a:r>
            <a:r>
              <a:rPr lang="ru-RU" sz="2400" dirty="0" smtClean="0">
                <a:latin typeface="Candara" pitchFamily="34" charset="0"/>
              </a:rPr>
              <a:t>«ГОУ </a:t>
            </a:r>
            <a:r>
              <a:rPr lang="ru-RU" sz="2400" dirty="0" smtClean="0">
                <a:latin typeface="Candara" pitchFamily="34" charset="0"/>
              </a:rPr>
              <a:t>образованием в условиях введения профессионального стандарта педагога: успешные практики, достижения и </a:t>
            </a:r>
            <a:r>
              <a:rPr lang="ru-RU" sz="2400" dirty="0" smtClean="0">
                <a:latin typeface="Candara" pitchFamily="34" charset="0"/>
              </a:rPr>
              <a:t>перспективы» </a:t>
            </a:r>
            <a:r>
              <a:rPr lang="ru-RU" sz="2400" dirty="0" smtClean="0">
                <a:latin typeface="Candara" pitchFamily="34" charset="0"/>
              </a:rPr>
              <a:t>в рамках реализации Федеральной целевой программы развития образования на 2011-2015 годы – декабрь 2015 г.;</a:t>
            </a:r>
          </a:p>
          <a:p>
            <a:pPr>
              <a:buFont typeface="Wingdings" pitchFamily="2" charset="2"/>
              <a:buChar char="Ø"/>
            </a:pPr>
            <a:endParaRPr lang="ru-RU" sz="2400" dirty="0" smtClean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61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69243" y="173653"/>
            <a:ext cx="4517409" cy="954106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87108" y="358316"/>
            <a:ext cx="5186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Список выступлений:</a:t>
            </a:r>
            <a:r>
              <a:rPr lang="ru-RU" sz="3200" b="1" dirty="0" smtClean="0">
                <a:latin typeface="Candara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3773" y="1225689"/>
            <a:ext cx="76018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Candara" pitchFamily="34" charset="0"/>
              </a:rPr>
              <a:t> областной педсовет «Ленинградская область: </a:t>
            </a:r>
          </a:p>
          <a:p>
            <a:r>
              <a:rPr lang="ru-RU" sz="2400" dirty="0" smtClean="0">
                <a:latin typeface="Candara" pitchFamily="34" charset="0"/>
              </a:rPr>
              <a:t>от качественного образования к успешной личности». </a:t>
            </a:r>
            <a:r>
              <a:rPr lang="ru-RU" sz="2000" i="1" dirty="0" smtClean="0">
                <a:latin typeface="Candara" pitchFamily="34" charset="0"/>
              </a:rPr>
              <a:t>Благодарственное письмо Комитета общего и профессионального образования Ленинградской области за высокий уровень представления опыта образовательной организации на выставке «Инновации и успешные практики в системе образования Ленинградской области» в </a:t>
            </a:r>
            <a:r>
              <a:rPr lang="ru-RU" sz="2000" i="1" dirty="0" err="1" smtClean="0">
                <a:latin typeface="Candara" pitchFamily="34" charset="0"/>
              </a:rPr>
              <a:t>конгрессно-выставочном</a:t>
            </a:r>
            <a:r>
              <a:rPr lang="ru-RU" sz="2000" i="1" dirty="0" smtClean="0">
                <a:latin typeface="Candara" pitchFamily="34" charset="0"/>
              </a:rPr>
              <a:t> центре «ЭКСПОФОРУМ» 23 августа 2016 г.;</a:t>
            </a:r>
          </a:p>
          <a:p>
            <a:endParaRPr lang="ru-RU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Candara" pitchFamily="34" charset="0"/>
              </a:rPr>
              <a:t> в ноябре 2016 года  МОУ   «</a:t>
            </a:r>
            <a:r>
              <a:rPr lang="ru-RU" sz="2400" dirty="0" err="1" smtClean="0">
                <a:latin typeface="Candara" pitchFamily="34" charset="0"/>
              </a:rPr>
              <a:t>Волосовской</a:t>
            </a:r>
            <a:r>
              <a:rPr lang="ru-RU" sz="2400" dirty="0" smtClean="0">
                <a:latin typeface="Candara" pitchFamily="34" charset="0"/>
              </a:rPr>
              <a:t>  средней общеобразовательной  школе  №1» присвоен статус региональной инновационной площадки, реализующей программу «Школа как развивающаяся образовательная экосистема».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1859" y="545909"/>
            <a:ext cx="4155424" cy="5875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0861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667984" y="5655168"/>
            <a:ext cx="1524016" cy="120283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95784" y="218363"/>
            <a:ext cx="11245755" cy="2019870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1320" y="191069"/>
            <a:ext cx="11163868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Candara" pitchFamily="34" charset="0"/>
              </a:rPr>
              <a:t>Цель:</a:t>
            </a:r>
            <a:r>
              <a:rPr lang="ru-RU" sz="3600" b="1" dirty="0" smtClean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ru-RU" sz="3200" b="1" i="1" dirty="0" smtClean="0">
                <a:latin typeface="Candara" pitchFamily="34" charset="0"/>
              </a:rPr>
              <a:t>создание условий для функционирования школы как образовательной экосистемы, направленной на  формирование мировоззрения ее субъектов на основе экологизации и информатизации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Достижение заявленной цели предполагает решение ряда задач:</a:t>
            </a:r>
          </a:p>
          <a:p>
            <a:pPr>
              <a:buFont typeface="Arial" pitchFamily="34" charset="0"/>
              <a:buChar char="•"/>
            </a:pPr>
            <a:r>
              <a:rPr lang="ru-RU" sz="3200" i="1" dirty="0" smtClean="0">
                <a:latin typeface="Candara" pitchFamily="34" charset="0"/>
              </a:rPr>
              <a:t> разработать модель школы как развивающейся образовательной экосистемы;</a:t>
            </a:r>
          </a:p>
          <a:p>
            <a:pPr>
              <a:buFont typeface="Arial" pitchFamily="34" charset="0"/>
              <a:buChar char="•"/>
            </a:pPr>
            <a:r>
              <a:rPr lang="ru-RU" sz="3200" i="1" dirty="0" smtClean="0">
                <a:latin typeface="Candara" pitchFamily="34" charset="0"/>
              </a:rPr>
              <a:t> создать условия для экологизации и информатизации образовательной среды школы;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3200" i="1" dirty="0" smtClean="0">
                <a:latin typeface="Candara" pitchFamily="34" charset="0"/>
              </a:rPr>
              <a:t> отработать механизмы эффективного взаимодействия субъектов и компонентов экосистемы школы; </a:t>
            </a:r>
          </a:p>
          <a:p>
            <a:pPr fontAlgn="base">
              <a:buFont typeface="Arial" pitchFamily="34" charset="0"/>
              <a:buChar char="•"/>
            </a:pPr>
            <a:r>
              <a:rPr lang="ru-RU" sz="3200" i="1" dirty="0" smtClean="0">
                <a:latin typeface="Candara" pitchFamily="34" charset="0"/>
              </a:rPr>
              <a:t> создать условия для поэтапного расширения проекта до муниципального и затем регионального уровней</a:t>
            </a:r>
          </a:p>
          <a:p>
            <a:endParaRPr lang="ru-RU" sz="3200" b="1" dirty="0" smtClean="0"/>
          </a:p>
          <a:p>
            <a:pPr algn="ctr"/>
            <a:endParaRPr lang="ru-RU" sz="3200" i="1" dirty="0" smtClean="0"/>
          </a:p>
          <a:p>
            <a:pPr algn="ctr"/>
            <a:endParaRPr lang="ru-RU" sz="32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97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084819" y="4573491"/>
            <a:ext cx="100709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i="1" dirty="0" smtClean="0">
              <a:latin typeface="Candara" panose="020E0502030303020204" pitchFamily="34" charset="0"/>
            </a:endParaRPr>
          </a:p>
          <a:p>
            <a:pPr algn="ctr"/>
            <a:r>
              <a:rPr lang="ru-RU" sz="3200" b="1" i="1" dirty="0" smtClean="0">
                <a:latin typeface="Candara" panose="020E0502030303020204" pitchFamily="34" charset="0"/>
              </a:rPr>
              <a:t>спектр проектов </a:t>
            </a:r>
            <a:r>
              <a:rPr lang="ru-RU" sz="3200" i="1" dirty="0" smtClean="0">
                <a:latin typeface="Candara" panose="020E0502030303020204" pitchFamily="34" charset="0"/>
              </a:rPr>
              <a:t>–</a:t>
            </a:r>
          </a:p>
          <a:p>
            <a:pPr algn="ctr"/>
            <a:r>
              <a:rPr lang="ru-RU" sz="3200" dirty="0" smtClean="0"/>
              <a:t> </a:t>
            </a:r>
            <a:r>
              <a:rPr lang="ru-RU" sz="3200" i="1" dirty="0" smtClean="0">
                <a:latin typeface="Candara" pitchFamily="34" charset="0"/>
              </a:rPr>
              <a:t>нацеленных на решение проблем отдельных направлений образовательной деятельности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667984" y="5655168"/>
            <a:ext cx="1524016" cy="1202832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6885544" y="3759181"/>
            <a:ext cx="0" cy="56126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2502555" y="3759181"/>
            <a:ext cx="7358743" cy="646331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2888185" y="3759181"/>
            <a:ext cx="638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Candara" panose="020E0502030303020204" pitchFamily="34" charset="0"/>
              </a:rPr>
              <a:t>Достижение цели и задач </a:t>
            </a:r>
          </a:p>
        </p:txBody>
      </p:sp>
      <p:sp>
        <p:nvSpPr>
          <p:cNvPr id="40" name="Овал 39"/>
          <p:cNvSpPr/>
          <p:nvPr/>
        </p:nvSpPr>
        <p:spPr>
          <a:xfrm>
            <a:off x="0" y="204147"/>
            <a:ext cx="3193576" cy="1174275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218363" y="529393"/>
            <a:ext cx="2729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latin typeface="Candara" panose="020E0502030303020204" pitchFamily="34" charset="0"/>
              </a:rPr>
              <a:t>Английский сад</a:t>
            </a:r>
          </a:p>
        </p:txBody>
      </p:sp>
      <p:sp>
        <p:nvSpPr>
          <p:cNvPr id="42" name="Овал 41"/>
          <p:cNvSpPr/>
          <p:nvPr/>
        </p:nvSpPr>
        <p:spPr>
          <a:xfrm>
            <a:off x="259307" y="1801504"/>
            <a:ext cx="3363875" cy="1197913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361367" y="2110009"/>
            <a:ext cx="3118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Candara" panose="020E0502030303020204" pitchFamily="34" charset="0"/>
              </a:rPr>
              <a:t>Школьная беседка</a:t>
            </a:r>
            <a:endParaRPr lang="ru-RU" sz="2800" i="1" dirty="0">
              <a:latin typeface="Candara" panose="020E0502030303020204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2947917" y="795379"/>
            <a:ext cx="3242059" cy="1156249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3173821" y="939441"/>
            <a:ext cx="2729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Candara" panose="020E0502030303020204" pitchFamily="34" charset="0"/>
              </a:rPr>
              <a:t>Виртуальный музей</a:t>
            </a:r>
            <a:endParaRPr lang="ru-RU" sz="2800" i="1" dirty="0">
              <a:latin typeface="Candara" panose="020E0502030303020204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032614" y="1937982"/>
            <a:ext cx="3992270" cy="1323833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087205" y="1904173"/>
            <a:ext cx="3819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latin typeface="Candara" panose="020E0502030303020204" pitchFamily="34" charset="0"/>
              </a:rPr>
              <a:t>Эколого-географическая площадка</a:t>
            </a:r>
          </a:p>
        </p:txBody>
      </p:sp>
      <p:sp>
        <p:nvSpPr>
          <p:cNvPr id="48" name="Овал 47"/>
          <p:cNvSpPr/>
          <p:nvPr/>
        </p:nvSpPr>
        <p:spPr>
          <a:xfrm>
            <a:off x="6098519" y="391724"/>
            <a:ext cx="3192144" cy="130059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5921096" y="606333"/>
            <a:ext cx="3523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Candara" panose="020E0502030303020204" pitchFamily="34" charset="0"/>
              </a:rPr>
              <a:t>Цифровая экосистема</a:t>
            </a:r>
            <a:endParaRPr lang="ru-RU" sz="2800" i="1" dirty="0">
              <a:latin typeface="Candara" panose="020E0502030303020204" pitchFamily="34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9294125" y="168423"/>
            <a:ext cx="2897875" cy="1046227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9468450" y="458500"/>
            <a:ext cx="272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Candara" panose="020E0502030303020204" pitchFamily="34" charset="0"/>
              </a:rPr>
              <a:t>Сенсорный сад</a:t>
            </a:r>
            <a:endParaRPr lang="ru-RU" sz="2800" i="1" dirty="0">
              <a:latin typeface="Candara" panose="020E0502030303020204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8152806" y="1569493"/>
            <a:ext cx="3857223" cy="1658093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8371171" y="1806428"/>
            <a:ext cx="34614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Candara" panose="020E0502030303020204" pitchFamily="34" charset="0"/>
              </a:rPr>
              <a:t>Школьный театр-часть экосистемы школы</a:t>
            </a:r>
            <a:endParaRPr lang="ru-RU" sz="2800" i="1" dirty="0">
              <a:latin typeface="Candara" panose="020E0502030303020204" pitchFamily="34" charset="0"/>
            </a:endParaRPr>
          </a:p>
        </p:txBody>
      </p:sp>
      <p:sp>
        <p:nvSpPr>
          <p:cNvPr id="58" name="Правая фигурная скобка 57"/>
          <p:cNvSpPr/>
          <p:nvPr/>
        </p:nvSpPr>
        <p:spPr>
          <a:xfrm rot="5400000">
            <a:off x="5806681" y="-1732402"/>
            <a:ext cx="716206" cy="10179844"/>
          </a:xfrm>
          <a:prstGeom prst="rightBrace">
            <a:avLst>
              <a:gd name="adj1" fmla="val 95852"/>
              <a:gd name="adj2" fmla="val 50492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авая фигурная скобка 58"/>
          <p:cNvSpPr/>
          <p:nvPr/>
        </p:nvSpPr>
        <p:spPr>
          <a:xfrm rot="16200000">
            <a:off x="5762172" y="3171781"/>
            <a:ext cx="716206" cy="3436249"/>
          </a:xfrm>
          <a:prstGeom prst="rightBrace">
            <a:avLst>
              <a:gd name="adj1" fmla="val 95852"/>
              <a:gd name="adj2" fmla="val 50492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95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667984" y="5655168"/>
            <a:ext cx="1524016" cy="120283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224585" y="218363"/>
            <a:ext cx="7779224" cy="573207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1320" y="191069"/>
            <a:ext cx="1170068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Candara" pitchFamily="34" charset="0"/>
              </a:rPr>
              <a:t>                     Основные этапы  реализации Программы</a:t>
            </a:r>
          </a:p>
          <a:p>
            <a:pPr>
              <a:lnSpc>
                <a:spcPct val="150000"/>
              </a:lnSpc>
            </a:pPr>
            <a:endParaRPr lang="ru-RU" sz="2000" b="1" dirty="0" smtClean="0"/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Candara" pitchFamily="34" charset="0"/>
              </a:rPr>
              <a:t>1 этап</a:t>
            </a:r>
            <a:r>
              <a:rPr lang="ru-RU" sz="2800" i="1" dirty="0" smtClean="0">
                <a:latin typeface="Candara" pitchFamily="34" charset="0"/>
              </a:rPr>
              <a:t> – май-декабрь 2014 года – </a:t>
            </a:r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подготовительный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Candara" pitchFamily="34" charset="0"/>
              </a:rPr>
              <a:t>2 этап</a:t>
            </a:r>
            <a:r>
              <a:rPr lang="ru-RU" sz="2800" i="1" dirty="0" smtClean="0">
                <a:latin typeface="Candara" pitchFamily="34" charset="0"/>
              </a:rPr>
              <a:t> – январь 2015 года – май 2015 года  - </a:t>
            </a:r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аналитико - конструирующий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Candara" pitchFamily="34" charset="0"/>
              </a:rPr>
              <a:t>3 этап</a:t>
            </a:r>
            <a:r>
              <a:rPr lang="ru-RU" sz="2800" i="1" dirty="0" smtClean="0">
                <a:latin typeface="Candara" pitchFamily="34" charset="0"/>
              </a:rPr>
              <a:t> - июнь 2015года - май  2020 года - </a:t>
            </a:r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основной </a:t>
            </a:r>
            <a:endParaRPr lang="ru-RU" sz="2800" i="1" dirty="0" smtClean="0">
              <a:latin typeface="Candara" pitchFamily="34" charset="0"/>
            </a:endParaRPr>
          </a:p>
          <a:p>
            <a:endParaRPr lang="ru-RU" sz="400" b="1" i="1" dirty="0" smtClean="0">
              <a:latin typeface="Candara" pitchFamily="34" charset="0"/>
            </a:endParaRPr>
          </a:p>
          <a:p>
            <a:endParaRPr lang="ru-RU" sz="400" b="1" i="1" dirty="0" smtClean="0">
              <a:latin typeface="Candara" pitchFamily="34" charset="0"/>
            </a:endParaRPr>
          </a:p>
          <a:p>
            <a:r>
              <a:rPr lang="ru-RU" sz="2800" b="1" i="1" dirty="0" smtClean="0">
                <a:latin typeface="Candara" pitchFamily="34" charset="0"/>
              </a:rPr>
              <a:t>4 этап</a:t>
            </a:r>
            <a:r>
              <a:rPr lang="ru-RU" sz="2800" i="1" dirty="0" smtClean="0">
                <a:latin typeface="Candara" pitchFamily="34" charset="0"/>
              </a:rPr>
              <a:t> – июнь  - декабрь 2020года - </a:t>
            </a:r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заключительный</a:t>
            </a:r>
            <a:r>
              <a:rPr lang="ru-RU" sz="2800" i="1" dirty="0" smtClean="0">
                <a:latin typeface="Candara" pitchFamily="34" charset="0"/>
              </a:rPr>
              <a:t> – сопоставление планируемых и достигнутых результатов, определение проблем, прогнозирование дальнейшего развития. Постановка новых стратегических задач развития школы, разработка текста новой программы развития школы как координатора проекта межмуниципального уровня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 algn="ctr"/>
            <a:endParaRPr lang="ru-RU" sz="3200" i="1" dirty="0" smtClean="0"/>
          </a:p>
          <a:p>
            <a:pPr algn="ctr"/>
            <a:endParaRPr lang="ru-RU" sz="32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97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667984" y="5655168"/>
            <a:ext cx="1524016" cy="120283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419368" y="218363"/>
            <a:ext cx="9248616" cy="573207"/>
          </a:xfrm>
          <a:prstGeom prst="roundRect">
            <a:avLst/>
          </a:prstGeom>
          <a:solidFill>
            <a:srgbClr val="C5E58B"/>
          </a:solidFill>
          <a:ln>
            <a:solidFill>
              <a:srgbClr val="C5E58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36728" y="254941"/>
            <a:ext cx="1116386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Ожидаемые результаты</a:t>
            </a:r>
          </a:p>
          <a:p>
            <a:pPr algn="ctr"/>
            <a:endParaRPr lang="ru-RU" sz="3200" b="1" i="1" dirty="0" smtClean="0">
              <a:latin typeface="Candara" pitchFamily="34" charset="0"/>
            </a:endParaRPr>
          </a:p>
          <a:p>
            <a:pPr lvl="0" fontAlgn="base"/>
            <a:r>
              <a:rPr lang="ru-RU" sz="3200" b="1" i="1" dirty="0" smtClean="0">
                <a:solidFill>
                  <a:srgbClr val="C00000"/>
                </a:solidFill>
              </a:rPr>
              <a:t>1.  </a:t>
            </a:r>
            <a:r>
              <a:rPr lang="ru-RU" sz="3200" i="1" dirty="0" smtClean="0"/>
              <a:t>Повышение уровня экологической культуры…</a:t>
            </a:r>
          </a:p>
          <a:p>
            <a:pPr lvl="0" fontAlgn="base"/>
            <a:r>
              <a:rPr lang="ru-RU" sz="3200" b="1" i="1" dirty="0" smtClean="0">
                <a:solidFill>
                  <a:srgbClr val="C00000"/>
                </a:solidFill>
              </a:rPr>
              <a:t>2. </a:t>
            </a:r>
            <a:r>
              <a:rPr lang="ru-RU" sz="3200" i="1" dirty="0" smtClean="0"/>
              <a:t>Становление информационной культуры как фактора   </a:t>
            </a:r>
          </a:p>
          <a:p>
            <a:pPr lvl="0" fontAlgn="base"/>
            <a:r>
              <a:rPr lang="ru-RU" sz="3200" i="1" dirty="0" smtClean="0"/>
              <a:t>    позитивной </a:t>
            </a:r>
            <a:r>
              <a:rPr lang="ru-RU" sz="3200" i="1" dirty="0"/>
              <a:t>информационной </a:t>
            </a:r>
            <a:r>
              <a:rPr lang="ru-RU" sz="3200" i="1" dirty="0" smtClean="0"/>
              <a:t>социализации.</a:t>
            </a:r>
            <a:endParaRPr lang="ru-RU" sz="3200" i="1" dirty="0"/>
          </a:p>
          <a:p>
            <a:pPr lvl="0"/>
            <a:r>
              <a:rPr lang="ru-RU" sz="3200" b="1" i="1" dirty="0" smtClean="0">
                <a:solidFill>
                  <a:srgbClr val="C00000"/>
                </a:solidFill>
              </a:rPr>
              <a:t>3. </a:t>
            </a:r>
            <a:r>
              <a:rPr lang="ru-RU" sz="3200" i="1" dirty="0" smtClean="0"/>
              <a:t>Конкурентоспособность </a:t>
            </a:r>
            <a:r>
              <a:rPr lang="ru-RU" sz="3200" i="1" dirty="0"/>
              <a:t>выпускников </a:t>
            </a:r>
            <a:r>
              <a:rPr lang="ru-RU" sz="3200" i="1" dirty="0" smtClean="0"/>
              <a:t>школы.</a:t>
            </a:r>
            <a:endParaRPr lang="ru-RU" sz="3200" i="1" dirty="0"/>
          </a:p>
          <a:p>
            <a:pPr lvl="0"/>
            <a:r>
              <a:rPr lang="ru-RU" sz="3200" b="1" i="1" dirty="0" smtClean="0">
                <a:solidFill>
                  <a:srgbClr val="C00000"/>
                </a:solidFill>
              </a:rPr>
              <a:t>4. </a:t>
            </a:r>
            <a:r>
              <a:rPr lang="ru-RU" sz="3200" i="1" dirty="0" smtClean="0"/>
              <a:t>Расширение </a:t>
            </a:r>
            <a:r>
              <a:rPr lang="ru-RU" sz="3200" i="1" dirty="0"/>
              <a:t>образовательного пространства школы, </a:t>
            </a:r>
            <a:endParaRPr lang="ru-RU" sz="3200" i="1" dirty="0" smtClean="0"/>
          </a:p>
          <a:p>
            <a:pPr lvl="0"/>
            <a:r>
              <a:rPr lang="ru-RU" sz="3200" i="1" dirty="0"/>
              <a:t> </a:t>
            </a:r>
            <a:r>
              <a:rPr lang="ru-RU" sz="3200" i="1" dirty="0" smtClean="0"/>
              <a:t>   дальнейшее </a:t>
            </a:r>
            <a:r>
              <a:rPr lang="ru-RU" sz="3200" i="1" dirty="0"/>
              <a:t>развитие социального партнёрства с </a:t>
            </a:r>
            <a:endParaRPr lang="ru-RU" sz="3200" i="1" dirty="0" smtClean="0"/>
          </a:p>
          <a:p>
            <a:pPr lvl="0"/>
            <a:r>
              <a:rPr lang="ru-RU" sz="3200" i="1" dirty="0"/>
              <a:t> </a:t>
            </a:r>
            <a:r>
              <a:rPr lang="ru-RU" sz="3200" i="1" dirty="0" smtClean="0"/>
              <a:t>   выходом </a:t>
            </a:r>
            <a:r>
              <a:rPr lang="ru-RU" sz="3200" i="1" dirty="0"/>
              <a:t>проекта на муниципальный и в перспективе на </a:t>
            </a:r>
            <a:endParaRPr lang="ru-RU" sz="3200" i="1" dirty="0" smtClean="0"/>
          </a:p>
          <a:p>
            <a:pPr lvl="0"/>
            <a:r>
              <a:rPr lang="ru-RU" sz="3200" i="1" dirty="0"/>
              <a:t> </a:t>
            </a:r>
            <a:r>
              <a:rPr lang="ru-RU" sz="3200" i="1" dirty="0" smtClean="0"/>
              <a:t>   межмуниципальный </a:t>
            </a:r>
            <a:r>
              <a:rPr lang="ru-RU" sz="3200" i="1" dirty="0"/>
              <a:t>уровень.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 algn="ctr"/>
            <a:endParaRPr lang="ru-RU" sz="3200" i="1" dirty="0" smtClean="0"/>
          </a:p>
          <a:p>
            <a:pPr algn="ctr"/>
            <a:endParaRPr lang="ru-RU" sz="3200" i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097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24406" y="691589"/>
            <a:ext cx="646279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0" y="81588"/>
            <a:ext cx="3686928" cy="92804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0" y="164767"/>
            <a:ext cx="381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andara" panose="020E0502030303020204" pitchFamily="34" charset="0"/>
              </a:rPr>
              <a:t>Эколого-географическая площадка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4158" y="272955"/>
            <a:ext cx="8505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Candara" panose="020E0502030303020204" pitchFamily="34" charset="0"/>
              </a:rPr>
              <a:t>метеорологические наблюдения;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Candara" panose="020E0502030303020204" pitchFamily="34" charset="0"/>
              </a:rPr>
              <a:t>фенологические наблюдения;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80" y="1276363"/>
            <a:ext cx="3953088" cy="3341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https://docviewer.yandex.ru/view/10745231/htmlimage?id=60bwp-cfpuammnampeuwq41oinua87v88hjode8w2a92d89az9a2zbu37ex4920n1r6q4udrfptn64ocmtxxa28poa70wylaaebo3pxm7&amp;name=image-Nv0h5770J8B2MEnJ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160" y="4645843"/>
            <a:ext cx="3686928" cy="2212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9157" y="1714311"/>
            <a:ext cx="2893325" cy="5143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0680" y="1897039"/>
            <a:ext cx="4643459" cy="4960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17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9708" y="225319"/>
            <a:ext cx="3224284" cy="92804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96184" y="427733"/>
            <a:ext cx="3070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andara" panose="020E0502030303020204" pitchFamily="34" charset="0"/>
              </a:rPr>
              <a:t>Английский сад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9651" y="104568"/>
            <a:ext cx="8316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Candara" panose="020E0502030303020204" pitchFamily="34" charset="0"/>
              </a:rPr>
              <a:t>разработаны рекомендации по улучшению механического состава почв школьной территории, скорректирован список культурных растений, рекомендованных к посадке в английском </a:t>
            </a:r>
            <a:r>
              <a:rPr lang="ru-RU" sz="2400" i="1" dirty="0" smtClean="0">
                <a:latin typeface="Candara" panose="020E0502030303020204" pitchFamily="34" charset="0"/>
              </a:rPr>
              <a:t>саду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5046"/>
            <a:ext cx="6144850" cy="3730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306472"/>
            <a:ext cx="6261361" cy="4551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210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136477" y="182298"/>
            <a:ext cx="3384645" cy="928048"/>
          </a:xfrm>
          <a:prstGeom prst="ellipse">
            <a:avLst/>
          </a:prstGeom>
          <a:solidFill>
            <a:srgbClr val="FFFF89"/>
          </a:solidFill>
          <a:ln>
            <a:solidFill>
              <a:srgbClr val="C5E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2954" y="384712"/>
            <a:ext cx="294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anose="020E0502030303020204" pitchFamily="34" charset="0"/>
              </a:rPr>
              <a:t>Школьная беседка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0931" l="0" r="99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020"/>
          <a:stretch/>
        </p:blipFill>
        <p:spPr>
          <a:xfrm>
            <a:off x="10404741" y="5447403"/>
            <a:ext cx="1787259" cy="14105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5713" y="177421"/>
            <a:ext cx="8420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Candara" panose="020E0502030303020204" pitchFamily="34" charset="0"/>
              </a:rPr>
              <a:t>создана методическая копилка конспектов занятий и уроков с использованием ресурса данного проекта</a:t>
            </a:r>
            <a:endParaRPr lang="ru-RU" sz="2400" i="1" dirty="0"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28" y="1261579"/>
            <a:ext cx="9954051" cy="559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271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982</Words>
  <Application>Microsoft Office PowerPoint</Application>
  <PresentationFormat>Произвольный</PresentationFormat>
  <Paragraphs>130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Насяльника</dc:creator>
  <cp:lastModifiedBy>Admin</cp:lastModifiedBy>
  <cp:revision>149</cp:revision>
  <dcterms:created xsi:type="dcterms:W3CDTF">2014-12-11T08:41:35Z</dcterms:created>
  <dcterms:modified xsi:type="dcterms:W3CDTF">2018-12-02T19:14:10Z</dcterms:modified>
</cp:coreProperties>
</file>